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69"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type="screen4x3"/>
  <p:notesSz cx="6858000" cy="9144000"/>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65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249646-D8EF-4E39-8010-C41830EE857E}" type="doc">
      <dgm:prSet loTypeId="urn:microsoft.com/office/officeart/2005/8/layout/hList3" loCatId="list" qsTypeId="urn:microsoft.com/office/officeart/2005/8/quickstyle/simple5" qsCatId="simple" csTypeId="urn:microsoft.com/office/officeart/2005/8/colors/colorful1" csCatId="colorful" phldr="1"/>
      <dgm:spPr/>
      <dgm:t>
        <a:bodyPr/>
        <a:lstStyle/>
        <a:p>
          <a:endParaRPr lang="en-AU"/>
        </a:p>
      </dgm:t>
    </dgm:pt>
    <dgm:pt modelId="{88A62BAA-2E31-450B-96A8-2621AFF6ED08}">
      <dgm:prSet phldrT="[Text]"/>
      <dgm:spPr/>
      <dgm:t>
        <a:bodyPr/>
        <a:lstStyle/>
        <a:p>
          <a:r>
            <a:rPr lang="en-AU" smtClean="0">
              <a:solidFill>
                <a:schemeClr val="tx1"/>
              </a:solidFill>
            </a:rPr>
            <a:t>LLN specialists have the following knowledge</a:t>
          </a:r>
          <a:endParaRPr lang="en-AU" dirty="0">
            <a:solidFill>
              <a:schemeClr val="tx1"/>
            </a:solidFill>
          </a:endParaRPr>
        </a:p>
      </dgm:t>
    </dgm:pt>
    <dgm:pt modelId="{5A702BAD-511D-4979-A430-7362AED6A11E}" type="parTrans" cxnId="{104F1B87-2737-45B1-B8CD-44AD48BCD0E1}">
      <dgm:prSet/>
      <dgm:spPr/>
      <dgm:t>
        <a:bodyPr/>
        <a:lstStyle/>
        <a:p>
          <a:endParaRPr lang="en-AU">
            <a:solidFill>
              <a:schemeClr val="tx1"/>
            </a:solidFill>
          </a:endParaRPr>
        </a:p>
      </dgm:t>
    </dgm:pt>
    <dgm:pt modelId="{35079236-2769-47B9-8E20-B853138A9349}" type="sibTrans" cxnId="{104F1B87-2737-45B1-B8CD-44AD48BCD0E1}">
      <dgm:prSet/>
      <dgm:spPr/>
      <dgm:t>
        <a:bodyPr/>
        <a:lstStyle/>
        <a:p>
          <a:endParaRPr lang="en-AU">
            <a:solidFill>
              <a:schemeClr val="tx1"/>
            </a:solidFill>
          </a:endParaRPr>
        </a:p>
      </dgm:t>
    </dgm:pt>
    <dgm:pt modelId="{BBE390C8-165D-4ED0-A681-5CA9950F0EFE}">
      <dgm:prSet phldrT="[Text]"/>
      <dgm:spPr/>
      <dgm:t>
        <a:bodyPr/>
        <a:lstStyle/>
        <a:p>
          <a:r>
            <a:rPr lang="en-AU" smtClean="0">
              <a:solidFill>
                <a:schemeClr val="tx1"/>
              </a:solidFill>
            </a:rPr>
            <a:t>Adult learning principles</a:t>
          </a:r>
          <a:endParaRPr lang="en-AU" dirty="0">
            <a:solidFill>
              <a:schemeClr val="tx1"/>
            </a:solidFill>
          </a:endParaRPr>
        </a:p>
      </dgm:t>
    </dgm:pt>
    <dgm:pt modelId="{383FDEE2-9452-4D01-A695-2CF71F3D3917}" type="parTrans" cxnId="{AD52EEEA-4C85-490E-978B-0FABB7252834}">
      <dgm:prSet/>
      <dgm:spPr/>
      <dgm:t>
        <a:bodyPr/>
        <a:lstStyle/>
        <a:p>
          <a:endParaRPr lang="en-AU">
            <a:solidFill>
              <a:schemeClr val="tx1"/>
            </a:solidFill>
          </a:endParaRPr>
        </a:p>
      </dgm:t>
    </dgm:pt>
    <dgm:pt modelId="{FAFC0D40-651C-4643-A551-FAD77C1CF7A9}" type="sibTrans" cxnId="{AD52EEEA-4C85-490E-978B-0FABB7252834}">
      <dgm:prSet/>
      <dgm:spPr/>
      <dgm:t>
        <a:bodyPr/>
        <a:lstStyle/>
        <a:p>
          <a:endParaRPr lang="en-AU">
            <a:solidFill>
              <a:schemeClr val="tx1"/>
            </a:solidFill>
          </a:endParaRPr>
        </a:p>
      </dgm:t>
    </dgm:pt>
    <dgm:pt modelId="{AC9CE217-6884-4E57-84C5-D80FCAFD5C87}">
      <dgm:prSet phldrT="[Text]" phldr="1"/>
      <dgm:spPr/>
      <dgm:t>
        <a:bodyPr/>
        <a:lstStyle/>
        <a:p>
          <a:endParaRPr lang="en-AU" dirty="0">
            <a:solidFill>
              <a:schemeClr val="tx1"/>
            </a:solidFill>
          </a:endParaRPr>
        </a:p>
      </dgm:t>
    </dgm:pt>
    <dgm:pt modelId="{22609952-27BB-4695-AFC0-05FAC5B6504E}" type="parTrans" cxnId="{DAEABF0D-9577-4010-9747-959CE69AA8A3}">
      <dgm:prSet/>
      <dgm:spPr/>
      <dgm:t>
        <a:bodyPr/>
        <a:lstStyle/>
        <a:p>
          <a:endParaRPr lang="en-AU">
            <a:solidFill>
              <a:schemeClr val="tx1"/>
            </a:solidFill>
          </a:endParaRPr>
        </a:p>
      </dgm:t>
    </dgm:pt>
    <dgm:pt modelId="{B53DAFE2-E2B6-422D-A11E-A28E02D5DD5C}" type="sibTrans" cxnId="{DAEABF0D-9577-4010-9747-959CE69AA8A3}">
      <dgm:prSet/>
      <dgm:spPr/>
      <dgm:t>
        <a:bodyPr/>
        <a:lstStyle/>
        <a:p>
          <a:endParaRPr lang="en-AU">
            <a:solidFill>
              <a:schemeClr val="tx1"/>
            </a:solidFill>
          </a:endParaRPr>
        </a:p>
      </dgm:t>
    </dgm:pt>
    <dgm:pt modelId="{775637E3-E5E8-48E3-B38C-D8B255DF8F06}">
      <dgm:prSet phldrT="[Text]" phldr="1"/>
      <dgm:spPr/>
      <dgm:t>
        <a:bodyPr/>
        <a:lstStyle/>
        <a:p>
          <a:endParaRPr lang="en-AU" dirty="0">
            <a:solidFill>
              <a:schemeClr val="tx1"/>
            </a:solidFill>
          </a:endParaRPr>
        </a:p>
      </dgm:t>
    </dgm:pt>
    <dgm:pt modelId="{25B1C8FC-842F-4317-A9B9-913A4C764E77}" type="parTrans" cxnId="{4592DB56-8E86-4B5A-A827-489374C69F84}">
      <dgm:prSet/>
      <dgm:spPr/>
      <dgm:t>
        <a:bodyPr/>
        <a:lstStyle/>
        <a:p>
          <a:endParaRPr lang="en-AU">
            <a:solidFill>
              <a:schemeClr val="tx1"/>
            </a:solidFill>
          </a:endParaRPr>
        </a:p>
      </dgm:t>
    </dgm:pt>
    <dgm:pt modelId="{1326C63E-3FD4-4D1E-AB54-411217BD3BE1}" type="sibTrans" cxnId="{4592DB56-8E86-4B5A-A827-489374C69F84}">
      <dgm:prSet/>
      <dgm:spPr/>
      <dgm:t>
        <a:bodyPr/>
        <a:lstStyle/>
        <a:p>
          <a:endParaRPr lang="en-AU">
            <a:solidFill>
              <a:schemeClr val="tx1"/>
            </a:solidFill>
          </a:endParaRPr>
        </a:p>
      </dgm:t>
    </dgm:pt>
    <dgm:pt modelId="{38BF15BC-AEDD-4F0E-B1F9-36CDEA238327}">
      <dgm:prSet phldrT="[Text]"/>
      <dgm:spPr/>
      <dgm:t>
        <a:bodyPr/>
        <a:lstStyle/>
        <a:p>
          <a:r>
            <a:rPr lang="en-AU" smtClean="0">
              <a:solidFill>
                <a:schemeClr val="tx1"/>
              </a:solidFill>
            </a:rPr>
            <a:t>Language &amp; literacy development</a:t>
          </a:r>
          <a:endParaRPr lang="en-AU" dirty="0">
            <a:solidFill>
              <a:schemeClr val="tx1"/>
            </a:solidFill>
          </a:endParaRPr>
        </a:p>
      </dgm:t>
    </dgm:pt>
    <dgm:pt modelId="{916D5ACC-1503-4B20-B170-9B28F87BC3BB}" type="parTrans" cxnId="{9987D795-AB07-4F64-816B-E479D5D25C61}">
      <dgm:prSet/>
      <dgm:spPr/>
      <dgm:t>
        <a:bodyPr/>
        <a:lstStyle/>
        <a:p>
          <a:endParaRPr lang="en-AU">
            <a:solidFill>
              <a:schemeClr val="tx1"/>
            </a:solidFill>
          </a:endParaRPr>
        </a:p>
      </dgm:t>
    </dgm:pt>
    <dgm:pt modelId="{87C1E6CF-5416-4194-8588-BE271F41618B}" type="sibTrans" cxnId="{9987D795-AB07-4F64-816B-E479D5D25C61}">
      <dgm:prSet/>
      <dgm:spPr/>
      <dgm:t>
        <a:bodyPr/>
        <a:lstStyle/>
        <a:p>
          <a:endParaRPr lang="en-AU">
            <a:solidFill>
              <a:schemeClr val="tx1"/>
            </a:solidFill>
          </a:endParaRPr>
        </a:p>
      </dgm:t>
    </dgm:pt>
    <dgm:pt modelId="{AAF3DF07-D9CA-40B2-9605-7FF348E63363}">
      <dgm:prSet phldrT="[Text]"/>
      <dgm:spPr/>
      <dgm:t>
        <a:bodyPr/>
        <a:lstStyle/>
        <a:p>
          <a:r>
            <a:rPr lang="en-AU" smtClean="0">
              <a:solidFill>
                <a:schemeClr val="tx1"/>
              </a:solidFill>
            </a:rPr>
            <a:t>Standard Australian English</a:t>
          </a:r>
          <a:endParaRPr lang="en-AU" dirty="0">
            <a:solidFill>
              <a:schemeClr val="tx1"/>
            </a:solidFill>
          </a:endParaRPr>
        </a:p>
      </dgm:t>
    </dgm:pt>
    <dgm:pt modelId="{707C4924-9AD3-461F-AC96-17BD45796B24}" type="parTrans" cxnId="{964AFA56-F62B-47BA-AF11-DB285EFED86B}">
      <dgm:prSet/>
      <dgm:spPr/>
      <dgm:t>
        <a:bodyPr/>
        <a:lstStyle/>
        <a:p>
          <a:endParaRPr lang="en-AU">
            <a:solidFill>
              <a:schemeClr val="tx1"/>
            </a:solidFill>
          </a:endParaRPr>
        </a:p>
      </dgm:t>
    </dgm:pt>
    <dgm:pt modelId="{841A9FFA-34CF-4221-AFBD-1F80A6238ADB}" type="sibTrans" cxnId="{964AFA56-F62B-47BA-AF11-DB285EFED86B}">
      <dgm:prSet/>
      <dgm:spPr/>
      <dgm:t>
        <a:bodyPr/>
        <a:lstStyle/>
        <a:p>
          <a:endParaRPr lang="en-AU">
            <a:solidFill>
              <a:schemeClr val="tx1"/>
            </a:solidFill>
          </a:endParaRPr>
        </a:p>
      </dgm:t>
    </dgm:pt>
    <dgm:pt modelId="{E7922F70-2423-4A96-91B7-69A68C5E5B9C}">
      <dgm:prSet phldrT="[Text]"/>
      <dgm:spPr/>
      <dgm:t>
        <a:bodyPr/>
        <a:lstStyle/>
        <a:p>
          <a:r>
            <a:rPr lang="en-AU" smtClean="0">
              <a:solidFill>
                <a:schemeClr val="tx1"/>
              </a:solidFill>
            </a:rPr>
            <a:t>Application of mathematical concepts &amp; numeracy</a:t>
          </a:r>
          <a:endParaRPr lang="en-AU" dirty="0">
            <a:solidFill>
              <a:schemeClr val="tx1"/>
            </a:solidFill>
          </a:endParaRPr>
        </a:p>
      </dgm:t>
    </dgm:pt>
    <dgm:pt modelId="{31119BB0-E038-458F-8177-09CD50AF4CF0}" type="parTrans" cxnId="{3825AD33-8D5B-4543-A472-18A856DE8632}">
      <dgm:prSet/>
      <dgm:spPr/>
      <dgm:t>
        <a:bodyPr/>
        <a:lstStyle/>
        <a:p>
          <a:endParaRPr lang="en-AU">
            <a:solidFill>
              <a:schemeClr val="tx1"/>
            </a:solidFill>
          </a:endParaRPr>
        </a:p>
      </dgm:t>
    </dgm:pt>
    <dgm:pt modelId="{D2B178EF-BC48-4A7D-9168-1C2FE7CA4367}" type="sibTrans" cxnId="{3825AD33-8D5B-4543-A472-18A856DE8632}">
      <dgm:prSet/>
      <dgm:spPr/>
      <dgm:t>
        <a:bodyPr/>
        <a:lstStyle/>
        <a:p>
          <a:endParaRPr lang="en-AU">
            <a:solidFill>
              <a:schemeClr val="tx1"/>
            </a:solidFill>
          </a:endParaRPr>
        </a:p>
      </dgm:t>
    </dgm:pt>
    <dgm:pt modelId="{62379DAC-B715-47EA-B2A5-D56FAD26D17B}">
      <dgm:prSet phldrT="[Text]"/>
      <dgm:spPr/>
      <dgm:t>
        <a:bodyPr/>
        <a:lstStyle/>
        <a:p>
          <a:r>
            <a:rPr lang="en-AU" smtClean="0">
              <a:solidFill>
                <a:schemeClr val="tx1"/>
              </a:solidFill>
            </a:rPr>
            <a:t> VET sector</a:t>
          </a:r>
          <a:endParaRPr lang="en-AU" dirty="0">
            <a:solidFill>
              <a:schemeClr val="tx1"/>
            </a:solidFill>
          </a:endParaRPr>
        </a:p>
      </dgm:t>
    </dgm:pt>
    <dgm:pt modelId="{0356DCD9-398A-45F5-B664-6328FE609411}" type="parTrans" cxnId="{4F839479-CAFC-4667-8155-732C5F0FDC9E}">
      <dgm:prSet/>
      <dgm:spPr/>
      <dgm:t>
        <a:bodyPr/>
        <a:lstStyle/>
        <a:p>
          <a:endParaRPr lang="en-AU">
            <a:solidFill>
              <a:schemeClr val="tx1"/>
            </a:solidFill>
          </a:endParaRPr>
        </a:p>
      </dgm:t>
    </dgm:pt>
    <dgm:pt modelId="{5BA52A9A-33AF-45A4-A5EE-8C21B998E1A9}" type="sibTrans" cxnId="{4F839479-CAFC-4667-8155-732C5F0FDC9E}">
      <dgm:prSet/>
      <dgm:spPr/>
      <dgm:t>
        <a:bodyPr/>
        <a:lstStyle/>
        <a:p>
          <a:endParaRPr lang="en-AU">
            <a:solidFill>
              <a:schemeClr val="tx1"/>
            </a:solidFill>
          </a:endParaRPr>
        </a:p>
      </dgm:t>
    </dgm:pt>
    <dgm:pt modelId="{12A9232A-C619-43F6-9A20-A43A7AC76E79}">
      <dgm:prSet phldrT="[Text]"/>
      <dgm:spPr/>
      <dgm:t>
        <a:bodyPr/>
        <a:lstStyle/>
        <a:p>
          <a:r>
            <a:rPr lang="en-AU" smtClean="0">
              <a:solidFill>
                <a:schemeClr val="tx1"/>
              </a:solidFill>
            </a:rPr>
            <a:t>How to use the ACSF</a:t>
          </a:r>
          <a:endParaRPr lang="en-AU" dirty="0">
            <a:solidFill>
              <a:schemeClr val="tx1"/>
            </a:solidFill>
          </a:endParaRPr>
        </a:p>
      </dgm:t>
    </dgm:pt>
    <dgm:pt modelId="{FEBFC635-FA67-40C2-A4BE-F6A67AEAE64B}" type="parTrans" cxnId="{EAB6E150-9E7A-4036-ADA0-5DF2A563CE2D}">
      <dgm:prSet/>
      <dgm:spPr/>
      <dgm:t>
        <a:bodyPr/>
        <a:lstStyle/>
        <a:p>
          <a:endParaRPr lang="en-AU">
            <a:solidFill>
              <a:schemeClr val="tx1"/>
            </a:solidFill>
          </a:endParaRPr>
        </a:p>
      </dgm:t>
    </dgm:pt>
    <dgm:pt modelId="{C5921362-11E5-4A35-A6C8-B6E238C1D325}" type="sibTrans" cxnId="{EAB6E150-9E7A-4036-ADA0-5DF2A563CE2D}">
      <dgm:prSet/>
      <dgm:spPr/>
      <dgm:t>
        <a:bodyPr/>
        <a:lstStyle/>
        <a:p>
          <a:endParaRPr lang="en-AU">
            <a:solidFill>
              <a:schemeClr val="tx1"/>
            </a:solidFill>
          </a:endParaRPr>
        </a:p>
      </dgm:t>
    </dgm:pt>
    <dgm:pt modelId="{3F86894B-5E12-4C24-949A-FA9FB90D3E02}" type="pres">
      <dgm:prSet presAssocID="{5E249646-D8EF-4E39-8010-C41830EE857E}" presName="composite" presStyleCnt="0">
        <dgm:presLayoutVars>
          <dgm:chMax val="1"/>
          <dgm:dir/>
          <dgm:resizeHandles val="exact"/>
        </dgm:presLayoutVars>
      </dgm:prSet>
      <dgm:spPr/>
      <dgm:t>
        <a:bodyPr/>
        <a:lstStyle/>
        <a:p>
          <a:endParaRPr lang="en-AU"/>
        </a:p>
      </dgm:t>
    </dgm:pt>
    <dgm:pt modelId="{42E3ECD7-5E13-48B3-984C-C09E4CF3971D}" type="pres">
      <dgm:prSet presAssocID="{88A62BAA-2E31-450B-96A8-2621AFF6ED08}" presName="roof" presStyleLbl="dkBgShp" presStyleIdx="0" presStyleCnt="2"/>
      <dgm:spPr/>
      <dgm:t>
        <a:bodyPr/>
        <a:lstStyle/>
        <a:p>
          <a:endParaRPr lang="en-AU"/>
        </a:p>
      </dgm:t>
    </dgm:pt>
    <dgm:pt modelId="{FDC7F0AE-F1E3-45EC-8385-AB8650F03F6C}" type="pres">
      <dgm:prSet presAssocID="{88A62BAA-2E31-450B-96A8-2621AFF6ED08}" presName="pillars" presStyleCnt="0"/>
      <dgm:spPr/>
      <dgm:t>
        <a:bodyPr/>
        <a:lstStyle/>
        <a:p>
          <a:endParaRPr lang="en-AU"/>
        </a:p>
      </dgm:t>
    </dgm:pt>
    <dgm:pt modelId="{A167EDF3-7494-4A8F-9B68-819826776D2C}" type="pres">
      <dgm:prSet presAssocID="{88A62BAA-2E31-450B-96A8-2621AFF6ED08}" presName="pillar1" presStyleLbl="node1" presStyleIdx="0" presStyleCnt="6">
        <dgm:presLayoutVars>
          <dgm:bulletEnabled val="1"/>
        </dgm:presLayoutVars>
      </dgm:prSet>
      <dgm:spPr/>
      <dgm:t>
        <a:bodyPr/>
        <a:lstStyle/>
        <a:p>
          <a:endParaRPr lang="en-AU"/>
        </a:p>
      </dgm:t>
    </dgm:pt>
    <dgm:pt modelId="{B2E3386F-E09C-4F14-81F6-9CE25043272C}" type="pres">
      <dgm:prSet presAssocID="{38BF15BC-AEDD-4F0E-B1F9-36CDEA238327}" presName="pillarX" presStyleLbl="node1" presStyleIdx="1" presStyleCnt="6">
        <dgm:presLayoutVars>
          <dgm:bulletEnabled val="1"/>
        </dgm:presLayoutVars>
      </dgm:prSet>
      <dgm:spPr/>
      <dgm:t>
        <a:bodyPr/>
        <a:lstStyle/>
        <a:p>
          <a:endParaRPr lang="en-AU"/>
        </a:p>
      </dgm:t>
    </dgm:pt>
    <dgm:pt modelId="{45061C4F-250A-4EFF-B63E-84429BFFE34D}" type="pres">
      <dgm:prSet presAssocID="{AAF3DF07-D9CA-40B2-9605-7FF348E63363}" presName="pillarX" presStyleLbl="node1" presStyleIdx="2" presStyleCnt="6">
        <dgm:presLayoutVars>
          <dgm:bulletEnabled val="1"/>
        </dgm:presLayoutVars>
      </dgm:prSet>
      <dgm:spPr/>
      <dgm:t>
        <a:bodyPr/>
        <a:lstStyle/>
        <a:p>
          <a:endParaRPr lang="en-AU"/>
        </a:p>
      </dgm:t>
    </dgm:pt>
    <dgm:pt modelId="{A6CD7A40-9B9D-4555-9E63-CE4286BE7164}" type="pres">
      <dgm:prSet presAssocID="{E7922F70-2423-4A96-91B7-69A68C5E5B9C}" presName="pillarX" presStyleLbl="node1" presStyleIdx="3" presStyleCnt="6">
        <dgm:presLayoutVars>
          <dgm:bulletEnabled val="1"/>
        </dgm:presLayoutVars>
      </dgm:prSet>
      <dgm:spPr/>
      <dgm:t>
        <a:bodyPr/>
        <a:lstStyle/>
        <a:p>
          <a:endParaRPr lang="en-AU"/>
        </a:p>
      </dgm:t>
    </dgm:pt>
    <dgm:pt modelId="{29517492-12E5-40DC-80BA-739BB74A2130}" type="pres">
      <dgm:prSet presAssocID="{62379DAC-B715-47EA-B2A5-D56FAD26D17B}" presName="pillarX" presStyleLbl="node1" presStyleIdx="4" presStyleCnt="6">
        <dgm:presLayoutVars>
          <dgm:bulletEnabled val="1"/>
        </dgm:presLayoutVars>
      </dgm:prSet>
      <dgm:spPr/>
      <dgm:t>
        <a:bodyPr/>
        <a:lstStyle/>
        <a:p>
          <a:endParaRPr lang="en-AU"/>
        </a:p>
      </dgm:t>
    </dgm:pt>
    <dgm:pt modelId="{0188D147-28EE-44FE-B8FB-B37811362457}" type="pres">
      <dgm:prSet presAssocID="{12A9232A-C619-43F6-9A20-A43A7AC76E79}" presName="pillarX" presStyleLbl="node1" presStyleIdx="5" presStyleCnt="6">
        <dgm:presLayoutVars>
          <dgm:bulletEnabled val="1"/>
        </dgm:presLayoutVars>
      </dgm:prSet>
      <dgm:spPr/>
      <dgm:t>
        <a:bodyPr/>
        <a:lstStyle/>
        <a:p>
          <a:endParaRPr lang="en-AU"/>
        </a:p>
      </dgm:t>
    </dgm:pt>
    <dgm:pt modelId="{CB5D2335-FEA7-472A-B4D9-BE8420423D33}" type="pres">
      <dgm:prSet presAssocID="{88A62BAA-2E31-450B-96A8-2621AFF6ED08}" presName="base" presStyleLbl="dkBgShp" presStyleIdx="1" presStyleCnt="2"/>
      <dgm:spPr/>
      <dgm:t>
        <a:bodyPr/>
        <a:lstStyle/>
        <a:p>
          <a:endParaRPr lang="en-AU"/>
        </a:p>
      </dgm:t>
    </dgm:pt>
  </dgm:ptLst>
  <dgm:cxnLst>
    <dgm:cxn modelId="{3825AD33-8D5B-4543-A472-18A856DE8632}" srcId="{88A62BAA-2E31-450B-96A8-2621AFF6ED08}" destId="{E7922F70-2423-4A96-91B7-69A68C5E5B9C}" srcOrd="3" destOrd="0" parTransId="{31119BB0-E038-458F-8177-09CD50AF4CF0}" sibTransId="{D2B178EF-BC48-4A7D-9168-1C2FE7CA4367}"/>
    <dgm:cxn modelId="{65B9C601-0813-4684-94D5-D773299F3D16}" type="presOf" srcId="{E7922F70-2423-4A96-91B7-69A68C5E5B9C}" destId="{A6CD7A40-9B9D-4555-9E63-CE4286BE7164}" srcOrd="0" destOrd="0" presId="urn:microsoft.com/office/officeart/2005/8/layout/hList3"/>
    <dgm:cxn modelId="{104F1B87-2737-45B1-B8CD-44AD48BCD0E1}" srcId="{5E249646-D8EF-4E39-8010-C41830EE857E}" destId="{88A62BAA-2E31-450B-96A8-2621AFF6ED08}" srcOrd="0" destOrd="0" parTransId="{5A702BAD-511D-4979-A430-7362AED6A11E}" sibTransId="{35079236-2769-47B9-8E20-B853138A9349}"/>
    <dgm:cxn modelId="{964AFA56-F62B-47BA-AF11-DB285EFED86B}" srcId="{88A62BAA-2E31-450B-96A8-2621AFF6ED08}" destId="{AAF3DF07-D9CA-40B2-9605-7FF348E63363}" srcOrd="2" destOrd="0" parTransId="{707C4924-9AD3-461F-AC96-17BD45796B24}" sibTransId="{841A9FFA-34CF-4221-AFBD-1F80A6238ADB}"/>
    <dgm:cxn modelId="{4F839479-CAFC-4667-8155-732C5F0FDC9E}" srcId="{88A62BAA-2E31-450B-96A8-2621AFF6ED08}" destId="{62379DAC-B715-47EA-B2A5-D56FAD26D17B}" srcOrd="4" destOrd="0" parTransId="{0356DCD9-398A-45F5-B664-6328FE609411}" sibTransId="{5BA52A9A-33AF-45A4-A5EE-8C21B998E1A9}"/>
    <dgm:cxn modelId="{E7EF8C9E-14C5-403A-B2E0-0B8B9974F8FD}" type="presOf" srcId="{12A9232A-C619-43F6-9A20-A43A7AC76E79}" destId="{0188D147-28EE-44FE-B8FB-B37811362457}" srcOrd="0" destOrd="0" presId="urn:microsoft.com/office/officeart/2005/8/layout/hList3"/>
    <dgm:cxn modelId="{533849DA-98C2-4601-B6C8-065F2238B59A}" type="presOf" srcId="{62379DAC-B715-47EA-B2A5-D56FAD26D17B}" destId="{29517492-12E5-40DC-80BA-739BB74A2130}" srcOrd="0" destOrd="0" presId="urn:microsoft.com/office/officeart/2005/8/layout/hList3"/>
    <dgm:cxn modelId="{50B319FB-C6E2-4F44-B5CA-24923F0FD509}" type="presOf" srcId="{38BF15BC-AEDD-4F0E-B1F9-36CDEA238327}" destId="{B2E3386F-E09C-4F14-81F6-9CE25043272C}" srcOrd="0" destOrd="0" presId="urn:microsoft.com/office/officeart/2005/8/layout/hList3"/>
    <dgm:cxn modelId="{16DFCA8A-B78F-457C-8F6C-31836892B6BE}" type="presOf" srcId="{BBE390C8-165D-4ED0-A681-5CA9950F0EFE}" destId="{A167EDF3-7494-4A8F-9B68-819826776D2C}" srcOrd="0" destOrd="0" presId="urn:microsoft.com/office/officeart/2005/8/layout/hList3"/>
    <dgm:cxn modelId="{4592DB56-8E86-4B5A-A827-489374C69F84}" srcId="{AC9CE217-6884-4E57-84C5-D80FCAFD5C87}" destId="{775637E3-E5E8-48E3-B38C-D8B255DF8F06}" srcOrd="0" destOrd="0" parTransId="{25B1C8FC-842F-4317-A9B9-913A4C764E77}" sibTransId="{1326C63E-3FD4-4D1E-AB54-411217BD3BE1}"/>
    <dgm:cxn modelId="{9987D795-AB07-4F64-816B-E479D5D25C61}" srcId="{88A62BAA-2E31-450B-96A8-2621AFF6ED08}" destId="{38BF15BC-AEDD-4F0E-B1F9-36CDEA238327}" srcOrd="1" destOrd="0" parTransId="{916D5ACC-1503-4B20-B170-9B28F87BC3BB}" sibTransId="{87C1E6CF-5416-4194-8588-BE271F41618B}"/>
    <dgm:cxn modelId="{DAEABF0D-9577-4010-9747-959CE69AA8A3}" srcId="{5E249646-D8EF-4E39-8010-C41830EE857E}" destId="{AC9CE217-6884-4E57-84C5-D80FCAFD5C87}" srcOrd="1" destOrd="0" parTransId="{22609952-27BB-4695-AFC0-05FAC5B6504E}" sibTransId="{B53DAFE2-E2B6-422D-A11E-A28E02D5DD5C}"/>
    <dgm:cxn modelId="{01F3B26E-619E-430D-8F1D-D55CD29D3944}" type="presOf" srcId="{88A62BAA-2E31-450B-96A8-2621AFF6ED08}" destId="{42E3ECD7-5E13-48B3-984C-C09E4CF3971D}" srcOrd="0" destOrd="0" presId="urn:microsoft.com/office/officeart/2005/8/layout/hList3"/>
    <dgm:cxn modelId="{EAB6E150-9E7A-4036-ADA0-5DF2A563CE2D}" srcId="{88A62BAA-2E31-450B-96A8-2621AFF6ED08}" destId="{12A9232A-C619-43F6-9A20-A43A7AC76E79}" srcOrd="5" destOrd="0" parTransId="{FEBFC635-FA67-40C2-A4BE-F6A67AEAE64B}" sibTransId="{C5921362-11E5-4A35-A6C8-B6E238C1D325}"/>
    <dgm:cxn modelId="{C24FE3DB-294C-4574-A17C-41D27D544050}" type="presOf" srcId="{5E249646-D8EF-4E39-8010-C41830EE857E}" destId="{3F86894B-5E12-4C24-949A-FA9FB90D3E02}" srcOrd="0" destOrd="0" presId="urn:microsoft.com/office/officeart/2005/8/layout/hList3"/>
    <dgm:cxn modelId="{AD52EEEA-4C85-490E-978B-0FABB7252834}" srcId="{88A62BAA-2E31-450B-96A8-2621AFF6ED08}" destId="{BBE390C8-165D-4ED0-A681-5CA9950F0EFE}" srcOrd="0" destOrd="0" parTransId="{383FDEE2-9452-4D01-A695-2CF71F3D3917}" sibTransId="{FAFC0D40-651C-4643-A551-FAD77C1CF7A9}"/>
    <dgm:cxn modelId="{81AE30AB-60D1-473B-98B8-52FCB3A2CACA}" type="presOf" srcId="{AAF3DF07-D9CA-40B2-9605-7FF348E63363}" destId="{45061C4F-250A-4EFF-B63E-84429BFFE34D}" srcOrd="0" destOrd="0" presId="urn:microsoft.com/office/officeart/2005/8/layout/hList3"/>
    <dgm:cxn modelId="{0457A6B4-55F1-4143-AB96-68F31495890C}" type="presParOf" srcId="{3F86894B-5E12-4C24-949A-FA9FB90D3E02}" destId="{42E3ECD7-5E13-48B3-984C-C09E4CF3971D}" srcOrd="0" destOrd="0" presId="urn:microsoft.com/office/officeart/2005/8/layout/hList3"/>
    <dgm:cxn modelId="{C6678B29-FCCE-4E58-A03E-98E4331B2C4F}" type="presParOf" srcId="{3F86894B-5E12-4C24-949A-FA9FB90D3E02}" destId="{FDC7F0AE-F1E3-45EC-8385-AB8650F03F6C}" srcOrd="1" destOrd="0" presId="urn:microsoft.com/office/officeart/2005/8/layout/hList3"/>
    <dgm:cxn modelId="{9E130094-B920-42A7-B835-DA65F38D24B3}" type="presParOf" srcId="{FDC7F0AE-F1E3-45EC-8385-AB8650F03F6C}" destId="{A167EDF3-7494-4A8F-9B68-819826776D2C}" srcOrd="0" destOrd="0" presId="urn:microsoft.com/office/officeart/2005/8/layout/hList3"/>
    <dgm:cxn modelId="{A0BA0F39-A7BE-49C1-B66C-5B9D4B227F64}" type="presParOf" srcId="{FDC7F0AE-F1E3-45EC-8385-AB8650F03F6C}" destId="{B2E3386F-E09C-4F14-81F6-9CE25043272C}" srcOrd="1" destOrd="0" presId="urn:microsoft.com/office/officeart/2005/8/layout/hList3"/>
    <dgm:cxn modelId="{BAB61A25-1A51-4A01-89E2-A6E3DBA94A4E}" type="presParOf" srcId="{FDC7F0AE-F1E3-45EC-8385-AB8650F03F6C}" destId="{45061C4F-250A-4EFF-B63E-84429BFFE34D}" srcOrd="2" destOrd="0" presId="urn:microsoft.com/office/officeart/2005/8/layout/hList3"/>
    <dgm:cxn modelId="{EA5D3C08-B466-41C0-9442-9EADDB41F083}" type="presParOf" srcId="{FDC7F0AE-F1E3-45EC-8385-AB8650F03F6C}" destId="{A6CD7A40-9B9D-4555-9E63-CE4286BE7164}" srcOrd="3" destOrd="0" presId="urn:microsoft.com/office/officeart/2005/8/layout/hList3"/>
    <dgm:cxn modelId="{32636218-19C1-4913-AF05-9730BD5EA480}" type="presParOf" srcId="{FDC7F0AE-F1E3-45EC-8385-AB8650F03F6C}" destId="{29517492-12E5-40DC-80BA-739BB74A2130}" srcOrd="4" destOrd="0" presId="urn:microsoft.com/office/officeart/2005/8/layout/hList3"/>
    <dgm:cxn modelId="{7D6480D9-9A8A-40DE-B589-EE2BFF11D205}" type="presParOf" srcId="{FDC7F0AE-F1E3-45EC-8385-AB8650F03F6C}" destId="{0188D147-28EE-44FE-B8FB-B37811362457}" srcOrd="5" destOrd="0" presId="urn:microsoft.com/office/officeart/2005/8/layout/hList3"/>
    <dgm:cxn modelId="{5E801CFF-2053-4C82-8DAC-7EE58FB74703}" type="presParOf" srcId="{3F86894B-5E12-4C24-949A-FA9FB90D3E02}" destId="{CB5D2335-FEA7-472A-B4D9-BE8420423D33}"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E3ECD7-5E13-48B3-984C-C09E4CF3971D}">
      <dsp:nvSpPr>
        <dsp:cNvPr id="0" name=""/>
        <dsp:cNvSpPr/>
      </dsp:nvSpPr>
      <dsp:spPr>
        <a:xfrm>
          <a:off x="0" y="0"/>
          <a:ext cx="7488832" cy="820890"/>
        </a:xfrm>
        <a:prstGeom prst="rect">
          <a:avLst/>
        </a:prstGeom>
        <a:solidFill>
          <a:schemeClr val="accent2">
            <a:shade val="90000"/>
            <a:hueOff val="0"/>
            <a:satOff val="0"/>
            <a:lumOff val="0"/>
            <a:alphaOff val="0"/>
          </a:schemeClr>
        </a:solidFill>
        <a:ln>
          <a:noFill/>
        </a:ln>
        <a:effectLst>
          <a:outerShdw blurRad="57150" dist="38100" dir="5400000" algn="ctr" rotWithShape="0">
            <a:schemeClr val="accent2">
              <a:shade val="90000"/>
              <a:hueOff val="0"/>
              <a:satOff val="0"/>
              <a:lumOff val="0"/>
              <a:alphaOff val="0"/>
              <a:shade val="9000"/>
              <a:alpha val="48000"/>
              <a:satMod val="105000"/>
            </a:schemeClr>
          </a:outerShdw>
        </a:effectLst>
        <a:scene3d>
          <a:camera prst="orthographicFront">
            <a:rot lat="0" lon="0" rev="0"/>
          </a:camera>
          <a:lightRig rig="glow" dir="tl">
            <a:rot lat="0" lon="0" rev="900000"/>
          </a:lightRig>
        </a:scene3d>
        <a:sp3d prstMaterial="powder">
          <a:bevelT w="25400" h="38100"/>
        </a:sp3d>
      </dsp:spPr>
      <dsp:style>
        <a:lnRef idx="0">
          <a:scrgbClr r="0" g="0" b="0"/>
        </a:lnRef>
        <a:fillRef idx="1">
          <a:scrgbClr r="0" g="0" b="0"/>
        </a:fillRef>
        <a:effectRef idx="3">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AU" sz="2900" kern="1200" smtClean="0">
              <a:solidFill>
                <a:schemeClr val="tx1"/>
              </a:solidFill>
            </a:rPr>
            <a:t>LLN specialists have the following knowledge</a:t>
          </a:r>
          <a:endParaRPr lang="en-AU" sz="2900" kern="1200" dirty="0">
            <a:solidFill>
              <a:schemeClr val="tx1"/>
            </a:solidFill>
          </a:endParaRPr>
        </a:p>
      </dsp:txBody>
      <dsp:txXfrm>
        <a:off x="0" y="0"/>
        <a:ext cx="7488832" cy="820890"/>
      </dsp:txXfrm>
    </dsp:sp>
    <dsp:sp modelId="{A167EDF3-7494-4A8F-9B68-819826776D2C}">
      <dsp:nvSpPr>
        <dsp:cNvPr id="0" name=""/>
        <dsp:cNvSpPr/>
      </dsp:nvSpPr>
      <dsp:spPr>
        <a:xfrm>
          <a:off x="3656" y="820890"/>
          <a:ext cx="1246919" cy="1723870"/>
        </a:xfrm>
        <a:prstGeom prst="rect">
          <a:avLst/>
        </a:prstGeom>
        <a:gradFill rotWithShape="0">
          <a:gsLst>
            <a:gs pos="0">
              <a:schemeClr val="accent2">
                <a:hueOff val="0"/>
                <a:satOff val="0"/>
                <a:lumOff val="0"/>
                <a:alphaOff val="0"/>
                <a:tint val="98000"/>
                <a:shade val="25000"/>
                <a:satMod val="250000"/>
              </a:schemeClr>
            </a:gs>
            <a:gs pos="68000">
              <a:schemeClr val="accent2">
                <a:hueOff val="0"/>
                <a:satOff val="0"/>
                <a:lumOff val="0"/>
                <a:alphaOff val="0"/>
                <a:tint val="86000"/>
                <a:satMod val="115000"/>
              </a:schemeClr>
            </a:gs>
            <a:gs pos="100000">
              <a:schemeClr val="accent2">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alpha val="48000"/>
              <a:satMod val="105000"/>
            </a:schemeClr>
          </a:outerShdw>
        </a:effectLst>
        <a:scene3d>
          <a:camera prst="orthographicFront">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smtClean="0">
              <a:solidFill>
                <a:schemeClr val="tx1"/>
              </a:solidFill>
            </a:rPr>
            <a:t>Adult learning principles</a:t>
          </a:r>
          <a:endParaRPr lang="en-AU" sz="1400" kern="1200" dirty="0">
            <a:solidFill>
              <a:schemeClr val="tx1"/>
            </a:solidFill>
          </a:endParaRPr>
        </a:p>
      </dsp:txBody>
      <dsp:txXfrm>
        <a:off x="3656" y="820890"/>
        <a:ext cx="1246919" cy="1723870"/>
      </dsp:txXfrm>
    </dsp:sp>
    <dsp:sp modelId="{B2E3386F-E09C-4F14-81F6-9CE25043272C}">
      <dsp:nvSpPr>
        <dsp:cNvPr id="0" name=""/>
        <dsp:cNvSpPr/>
      </dsp:nvSpPr>
      <dsp:spPr>
        <a:xfrm>
          <a:off x="1250576" y="820890"/>
          <a:ext cx="1246919" cy="1723870"/>
        </a:xfrm>
        <a:prstGeom prst="rect">
          <a:avLst/>
        </a:prstGeom>
        <a:gradFill rotWithShape="0">
          <a:gsLst>
            <a:gs pos="0">
              <a:schemeClr val="accent3">
                <a:hueOff val="0"/>
                <a:satOff val="0"/>
                <a:lumOff val="0"/>
                <a:alphaOff val="0"/>
                <a:tint val="98000"/>
                <a:shade val="25000"/>
                <a:satMod val="250000"/>
              </a:schemeClr>
            </a:gs>
            <a:gs pos="68000">
              <a:schemeClr val="accent3">
                <a:hueOff val="0"/>
                <a:satOff val="0"/>
                <a:lumOff val="0"/>
                <a:alphaOff val="0"/>
                <a:tint val="86000"/>
                <a:satMod val="115000"/>
              </a:schemeClr>
            </a:gs>
            <a:gs pos="100000">
              <a:schemeClr val="accent3">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3">
              <a:hueOff val="0"/>
              <a:satOff val="0"/>
              <a:lumOff val="0"/>
              <a:alphaOff val="0"/>
              <a:shade val="9000"/>
              <a:alpha val="48000"/>
              <a:satMod val="105000"/>
            </a:schemeClr>
          </a:outerShdw>
        </a:effectLst>
        <a:scene3d>
          <a:camera prst="orthographicFront">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smtClean="0">
              <a:solidFill>
                <a:schemeClr val="tx1"/>
              </a:solidFill>
            </a:rPr>
            <a:t>Language &amp; literacy development</a:t>
          </a:r>
          <a:endParaRPr lang="en-AU" sz="1400" kern="1200" dirty="0">
            <a:solidFill>
              <a:schemeClr val="tx1"/>
            </a:solidFill>
          </a:endParaRPr>
        </a:p>
      </dsp:txBody>
      <dsp:txXfrm>
        <a:off x="1250576" y="820890"/>
        <a:ext cx="1246919" cy="1723870"/>
      </dsp:txXfrm>
    </dsp:sp>
    <dsp:sp modelId="{45061C4F-250A-4EFF-B63E-84429BFFE34D}">
      <dsp:nvSpPr>
        <dsp:cNvPr id="0" name=""/>
        <dsp:cNvSpPr/>
      </dsp:nvSpPr>
      <dsp:spPr>
        <a:xfrm>
          <a:off x="2497496" y="820890"/>
          <a:ext cx="1246919" cy="1723870"/>
        </a:xfrm>
        <a:prstGeom prst="rect">
          <a:avLst/>
        </a:prstGeom>
        <a:gradFill rotWithShape="0">
          <a:gsLst>
            <a:gs pos="0">
              <a:schemeClr val="accent4">
                <a:hueOff val="0"/>
                <a:satOff val="0"/>
                <a:lumOff val="0"/>
                <a:alphaOff val="0"/>
                <a:tint val="98000"/>
                <a:shade val="25000"/>
                <a:satMod val="250000"/>
              </a:schemeClr>
            </a:gs>
            <a:gs pos="68000">
              <a:schemeClr val="accent4">
                <a:hueOff val="0"/>
                <a:satOff val="0"/>
                <a:lumOff val="0"/>
                <a:alphaOff val="0"/>
                <a:tint val="86000"/>
                <a:satMod val="115000"/>
              </a:schemeClr>
            </a:gs>
            <a:gs pos="100000">
              <a:schemeClr val="accent4">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4">
              <a:hueOff val="0"/>
              <a:satOff val="0"/>
              <a:lumOff val="0"/>
              <a:alphaOff val="0"/>
              <a:shade val="9000"/>
              <a:alpha val="48000"/>
              <a:satMod val="105000"/>
            </a:schemeClr>
          </a:outerShdw>
        </a:effectLst>
        <a:scene3d>
          <a:camera prst="orthographicFront">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smtClean="0">
              <a:solidFill>
                <a:schemeClr val="tx1"/>
              </a:solidFill>
            </a:rPr>
            <a:t>Standard Australian English</a:t>
          </a:r>
          <a:endParaRPr lang="en-AU" sz="1400" kern="1200" dirty="0">
            <a:solidFill>
              <a:schemeClr val="tx1"/>
            </a:solidFill>
          </a:endParaRPr>
        </a:p>
      </dsp:txBody>
      <dsp:txXfrm>
        <a:off x="2497496" y="820890"/>
        <a:ext cx="1246919" cy="1723870"/>
      </dsp:txXfrm>
    </dsp:sp>
    <dsp:sp modelId="{A6CD7A40-9B9D-4555-9E63-CE4286BE7164}">
      <dsp:nvSpPr>
        <dsp:cNvPr id="0" name=""/>
        <dsp:cNvSpPr/>
      </dsp:nvSpPr>
      <dsp:spPr>
        <a:xfrm>
          <a:off x="3744416" y="820890"/>
          <a:ext cx="1246919" cy="1723870"/>
        </a:xfrm>
        <a:prstGeom prst="rect">
          <a:avLst/>
        </a:prstGeom>
        <a:gradFill rotWithShape="0">
          <a:gsLst>
            <a:gs pos="0">
              <a:schemeClr val="accent5">
                <a:hueOff val="0"/>
                <a:satOff val="0"/>
                <a:lumOff val="0"/>
                <a:alphaOff val="0"/>
                <a:tint val="98000"/>
                <a:shade val="25000"/>
                <a:satMod val="250000"/>
              </a:schemeClr>
            </a:gs>
            <a:gs pos="68000">
              <a:schemeClr val="accent5">
                <a:hueOff val="0"/>
                <a:satOff val="0"/>
                <a:lumOff val="0"/>
                <a:alphaOff val="0"/>
                <a:tint val="86000"/>
                <a:satMod val="115000"/>
              </a:schemeClr>
            </a:gs>
            <a:gs pos="100000">
              <a:schemeClr val="accent5">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5">
              <a:hueOff val="0"/>
              <a:satOff val="0"/>
              <a:lumOff val="0"/>
              <a:alphaOff val="0"/>
              <a:shade val="9000"/>
              <a:alpha val="48000"/>
              <a:satMod val="105000"/>
            </a:schemeClr>
          </a:outerShdw>
        </a:effectLst>
        <a:scene3d>
          <a:camera prst="orthographicFront">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smtClean="0">
              <a:solidFill>
                <a:schemeClr val="tx1"/>
              </a:solidFill>
            </a:rPr>
            <a:t>Application of mathematical concepts &amp; numeracy</a:t>
          </a:r>
          <a:endParaRPr lang="en-AU" sz="1400" kern="1200" dirty="0">
            <a:solidFill>
              <a:schemeClr val="tx1"/>
            </a:solidFill>
          </a:endParaRPr>
        </a:p>
      </dsp:txBody>
      <dsp:txXfrm>
        <a:off x="3744416" y="820890"/>
        <a:ext cx="1246919" cy="1723870"/>
      </dsp:txXfrm>
    </dsp:sp>
    <dsp:sp modelId="{29517492-12E5-40DC-80BA-739BB74A2130}">
      <dsp:nvSpPr>
        <dsp:cNvPr id="0" name=""/>
        <dsp:cNvSpPr/>
      </dsp:nvSpPr>
      <dsp:spPr>
        <a:xfrm>
          <a:off x="4991335" y="820890"/>
          <a:ext cx="1246919" cy="1723870"/>
        </a:xfrm>
        <a:prstGeom prst="rect">
          <a:avLst/>
        </a:prstGeom>
        <a:gradFill rotWithShape="0">
          <a:gsLst>
            <a:gs pos="0">
              <a:schemeClr val="accent6">
                <a:hueOff val="0"/>
                <a:satOff val="0"/>
                <a:lumOff val="0"/>
                <a:alphaOff val="0"/>
                <a:tint val="98000"/>
                <a:shade val="25000"/>
                <a:satMod val="250000"/>
              </a:schemeClr>
            </a:gs>
            <a:gs pos="68000">
              <a:schemeClr val="accent6">
                <a:hueOff val="0"/>
                <a:satOff val="0"/>
                <a:lumOff val="0"/>
                <a:alphaOff val="0"/>
                <a:tint val="86000"/>
                <a:satMod val="115000"/>
              </a:schemeClr>
            </a:gs>
            <a:gs pos="100000">
              <a:schemeClr val="accent6">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6">
              <a:hueOff val="0"/>
              <a:satOff val="0"/>
              <a:lumOff val="0"/>
              <a:alphaOff val="0"/>
              <a:shade val="9000"/>
              <a:alpha val="48000"/>
              <a:satMod val="105000"/>
            </a:schemeClr>
          </a:outerShdw>
        </a:effectLst>
        <a:scene3d>
          <a:camera prst="orthographicFront">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smtClean="0">
              <a:solidFill>
                <a:schemeClr val="tx1"/>
              </a:solidFill>
            </a:rPr>
            <a:t> VET sector</a:t>
          </a:r>
          <a:endParaRPr lang="en-AU" sz="1400" kern="1200" dirty="0">
            <a:solidFill>
              <a:schemeClr val="tx1"/>
            </a:solidFill>
          </a:endParaRPr>
        </a:p>
      </dsp:txBody>
      <dsp:txXfrm>
        <a:off x="4991335" y="820890"/>
        <a:ext cx="1246919" cy="1723870"/>
      </dsp:txXfrm>
    </dsp:sp>
    <dsp:sp modelId="{0188D147-28EE-44FE-B8FB-B37811362457}">
      <dsp:nvSpPr>
        <dsp:cNvPr id="0" name=""/>
        <dsp:cNvSpPr/>
      </dsp:nvSpPr>
      <dsp:spPr>
        <a:xfrm>
          <a:off x="6238255" y="820890"/>
          <a:ext cx="1246919" cy="1723870"/>
        </a:xfrm>
        <a:prstGeom prst="rect">
          <a:avLst/>
        </a:prstGeom>
        <a:gradFill rotWithShape="0">
          <a:gsLst>
            <a:gs pos="0">
              <a:schemeClr val="accent2">
                <a:hueOff val="0"/>
                <a:satOff val="0"/>
                <a:lumOff val="0"/>
                <a:alphaOff val="0"/>
                <a:tint val="98000"/>
                <a:shade val="25000"/>
                <a:satMod val="250000"/>
              </a:schemeClr>
            </a:gs>
            <a:gs pos="68000">
              <a:schemeClr val="accent2">
                <a:hueOff val="0"/>
                <a:satOff val="0"/>
                <a:lumOff val="0"/>
                <a:alphaOff val="0"/>
                <a:tint val="86000"/>
                <a:satMod val="115000"/>
              </a:schemeClr>
            </a:gs>
            <a:gs pos="100000">
              <a:schemeClr val="accent2">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alpha val="48000"/>
              <a:satMod val="105000"/>
            </a:schemeClr>
          </a:outerShdw>
        </a:effectLst>
        <a:scene3d>
          <a:camera prst="orthographicFront">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smtClean="0">
              <a:solidFill>
                <a:schemeClr val="tx1"/>
              </a:solidFill>
            </a:rPr>
            <a:t>How to use the ACSF</a:t>
          </a:r>
          <a:endParaRPr lang="en-AU" sz="1400" kern="1200" dirty="0">
            <a:solidFill>
              <a:schemeClr val="tx1"/>
            </a:solidFill>
          </a:endParaRPr>
        </a:p>
      </dsp:txBody>
      <dsp:txXfrm>
        <a:off x="6238255" y="820890"/>
        <a:ext cx="1246919" cy="1723870"/>
      </dsp:txXfrm>
    </dsp:sp>
    <dsp:sp modelId="{CB5D2335-FEA7-472A-B4D9-BE8420423D33}">
      <dsp:nvSpPr>
        <dsp:cNvPr id="0" name=""/>
        <dsp:cNvSpPr/>
      </dsp:nvSpPr>
      <dsp:spPr>
        <a:xfrm>
          <a:off x="0" y="2544761"/>
          <a:ext cx="7488832" cy="191541"/>
        </a:xfrm>
        <a:prstGeom prst="rect">
          <a:avLst/>
        </a:prstGeom>
        <a:solidFill>
          <a:schemeClr val="accent2">
            <a:shade val="90000"/>
            <a:hueOff val="0"/>
            <a:satOff val="0"/>
            <a:lumOff val="0"/>
            <a:alphaOff val="0"/>
          </a:schemeClr>
        </a:solidFill>
        <a:ln>
          <a:noFill/>
        </a:ln>
        <a:effectLst>
          <a:outerShdw blurRad="57150" dist="38100" dir="5400000" algn="ctr" rotWithShape="0">
            <a:schemeClr val="accent2">
              <a:shade val="90000"/>
              <a:hueOff val="0"/>
              <a:satOff val="0"/>
              <a:lumOff val="0"/>
              <a:alphaOff val="0"/>
              <a:shade val="9000"/>
              <a:alpha val="48000"/>
              <a:satMod val="105000"/>
            </a:schemeClr>
          </a:outerShdw>
        </a:effectLst>
        <a:scene3d>
          <a:camera prst="orthographicFront">
            <a:rot lat="0" lon="0" rev="0"/>
          </a:camera>
          <a:lightRig rig="glow" dir="tl">
            <a:rot lat="0" lon="0" rev="900000"/>
          </a:lightRig>
        </a:scene3d>
        <a:sp3d prstMaterial="powder">
          <a:bevelT w="25400" h="38100"/>
        </a:sp3d>
      </dsp:spPr>
      <dsp:style>
        <a:lnRef idx="0">
          <a:scrgbClr r="0" g="0" b="0"/>
        </a:lnRef>
        <a:fillRef idx="1">
          <a:scrgbClr r="0" g="0" b="0"/>
        </a:fillRef>
        <a:effectRef idx="3">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1BD6EC9-12D8-4BE4-A475-04A703FD0387}" type="datetimeFigureOut">
              <a:rPr lang="en-AU" smtClean="0"/>
              <a:t>3/06/2013</a:t>
            </a:fld>
            <a:endParaRPr lang="en-AU"/>
          </a:p>
        </p:txBody>
      </p:sp>
      <p:sp>
        <p:nvSpPr>
          <p:cNvPr id="19" name="Footer Placeholder 18"/>
          <p:cNvSpPr>
            <a:spLocks noGrp="1"/>
          </p:cNvSpPr>
          <p:nvPr>
            <p:ph type="ftr" sz="quarter" idx="11"/>
          </p:nvPr>
        </p:nvSpPr>
        <p:spPr/>
        <p:txBody>
          <a:bodyPr/>
          <a:lstStyle/>
          <a:p>
            <a:endParaRPr lang="en-AU"/>
          </a:p>
        </p:txBody>
      </p:sp>
      <p:sp>
        <p:nvSpPr>
          <p:cNvPr id="27" name="Slide Number Placeholder 26"/>
          <p:cNvSpPr>
            <a:spLocks noGrp="1"/>
          </p:cNvSpPr>
          <p:nvPr>
            <p:ph type="sldNum" sz="quarter" idx="12"/>
          </p:nvPr>
        </p:nvSpPr>
        <p:spPr/>
        <p:txBody>
          <a:bodyPr/>
          <a:lstStyle/>
          <a:p>
            <a:fld id="{78D3B37A-7943-410D-A9D6-FC31CB0C45A5}"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BD6EC9-12D8-4BE4-A475-04A703FD0387}" type="datetimeFigureOut">
              <a:rPr lang="en-AU" smtClean="0"/>
              <a:t>3/06/2013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8D3B37A-7943-410D-A9D6-FC31CB0C45A5}"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BD6EC9-12D8-4BE4-A475-04A703FD0387}" type="datetimeFigureOut">
              <a:rPr lang="en-AU" smtClean="0"/>
              <a:t>3/06/2013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8D3B37A-7943-410D-A9D6-FC31CB0C45A5}"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Autofit/>
          </a:bodyPr>
          <a:lstStyle>
            <a:lvl1pPr>
              <a:defRPr sz="4000"/>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BD6EC9-12D8-4BE4-A475-04A703FD0387}" type="datetimeFigureOut">
              <a:rPr lang="en-AU" smtClean="0"/>
              <a:t>3/06/2013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8D3B37A-7943-410D-A9D6-FC31CB0C45A5}"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1BD6EC9-12D8-4BE4-A475-04A703FD0387}" type="datetimeFigureOut">
              <a:rPr lang="en-AU" smtClean="0"/>
              <a:t>3/06/2013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8D3B37A-7943-410D-A9D6-FC31CB0C45A5}"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1BD6EC9-12D8-4BE4-A475-04A703FD0387}" type="datetimeFigureOut">
              <a:rPr lang="en-AU" smtClean="0"/>
              <a:t>3/06/2013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8D3B37A-7943-410D-A9D6-FC31CB0C45A5}"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1BD6EC9-12D8-4BE4-A475-04A703FD0387}" type="datetimeFigureOut">
              <a:rPr lang="en-AU" smtClean="0"/>
              <a:t>3/06/2013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78D3B37A-7943-410D-A9D6-FC31CB0C45A5}"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1BD6EC9-12D8-4BE4-A475-04A703FD0387}" type="datetimeFigureOut">
              <a:rPr lang="en-AU" smtClean="0"/>
              <a:t>3/06/2013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8D3B37A-7943-410D-A9D6-FC31CB0C45A5}"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BD6EC9-12D8-4BE4-A475-04A703FD0387}" type="datetimeFigureOut">
              <a:rPr lang="en-AU" smtClean="0"/>
              <a:t>3/06/2013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78D3B37A-7943-410D-A9D6-FC31CB0C45A5}"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1BD6EC9-12D8-4BE4-A475-04A703FD0387}" type="datetimeFigureOut">
              <a:rPr lang="en-AU" smtClean="0"/>
              <a:t>3/06/2013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8D3B37A-7943-410D-A9D6-FC31CB0C45A5}"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1BD6EC9-12D8-4BE4-A475-04A703FD0387}" type="datetimeFigureOut">
              <a:rPr lang="en-AU" smtClean="0"/>
              <a:t>3/06/2013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8077200" y="6356350"/>
            <a:ext cx="609600" cy="365125"/>
          </a:xfrm>
        </p:spPr>
        <p:txBody>
          <a:bodyPr/>
          <a:lstStyle/>
          <a:p>
            <a:fld id="{78D3B37A-7943-410D-A9D6-FC31CB0C45A5}" type="slidenum">
              <a:rPr lang="en-AU" smtClean="0"/>
              <a:t>‹#›</a:t>
            </a:fld>
            <a:endParaRPr lang="en-A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1BD6EC9-12D8-4BE4-A475-04A703FD0387}" type="datetimeFigureOut">
              <a:rPr lang="en-AU" smtClean="0"/>
              <a:t>3/06/2013</a:t>
            </a:fld>
            <a:endParaRPr lang="en-A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A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8D3B37A-7943-410D-A9D6-FC31CB0C45A5}" type="slidenum">
              <a:rPr lang="en-AU" smtClean="0"/>
              <a:t>‹#›</a:t>
            </a:fld>
            <a:endParaRPr lang="en-A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4785"/>
            <a:ext cx="7772400" cy="2115666"/>
          </a:xfrm>
        </p:spPr>
        <p:txBody>
          <a:bodyPr>
            <a:normAutofit fontScale="90000"/>
          </a:bodyPr>
          <a:lstStyle/>
          <a:p>
            <a:r>
              <a:rPr lang="en-AU" dirty="0" smtClean="0"/>
              <a:t>TAELLN401A</a:t>
            </a:r>
            <a:br>
              <a:rPr lang="en-AU" dirty="0" smtClean="0"/>
            </a:br>
            <a:r>
              <a:rPr lang="en-AU" dirty="0" smtClean="0"/>
              <a:t>Address </a:t>
            </a:r>
            <a:r>
              <a:rPr lang="en-AU" dirty="0"/>
              <a:t>adult language, literacy and numeracy skills </a:t>
            </a:r>
            <a:br>
              <a:rPr lang="en-AU" dirty="0"/>
            </a:br>
            <a:endParaRPr lang="en-AU" dirty="0"/>
          </a:p>
        </p:txBody>
      </p:sp>
      <p:sp>
        <p:nvSpPr>
          <p:cNvPr id="3" name="Subtitle 2"/>
          <p:cNvSpPr>
            <a:spLocks noGrp="1"/>
          </p:cNvSpPr>
          <p:nvPr>
            <p:ph type="subTitle" idx="1"/>
          </p:nvPr>
        </p:nvSpPr>
        <p:spPr>
          <a:xfrm>
            <a:off x="611560" y="3789040"/>
            <a:ext cx="7854696" cy="1752600"/>
          </a:xfrm>
        </p:spPr>
        <p:txBody>
          <a:bodyPr/>
          <a:lstStyle/>
          <a:p>
            <a:r>
              <a:rPr lang="en-AU" dirty="0" smtClean="0"/>
              <a:t>Graham Dobb</a:t>
            </a:r>
            <a:endParaRPr lang="en-AU" dirty="0"/>
          </a:p>
        </p:txBody>
      </p:sp>
    </p:spTree>
    <p:extLst>
      <p:ext uri="{BB962C8B-B14F-4D97-AF65-F5344CB8AC3E}">
        <p14:creationId xmlns:p14="http://schemas.microsoft.com/office/powerpoint/2010/main" val="2177159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59857063"/>
              </p:ext>
            </p:extLst>
          </p:nvPr>
        </p:nvGraphicFramePr>
        <p:xfrm>
          <a:off x="539495" y="476672"/>
          <a:ext cx="8065009" cy="5760639"/>
        </p:xfrm>
        <a:graphic>
          <a:graphicData uri="http://schemas.openxmlformats.org/drawingml/2006/table">
            <a:tbl>
              <a:tblPr>
                <a:tableStyleId>{125E5076-3810-47DD-B79F-674D7AD40C01}</a:tableStyleId>
              </a:tblPr>
              <a:tblGrid>
                <a:gridCol w="605273"/>
                <a:gridCol w="618920"/>
                <a:gridCol w="6840816"/>
              </a:tblGrid>
              <a:tr h="274317">
                <a:tc gridSpan="3">
                  <a:txBody>
                    <a:bodyPr/>
                    <a:lstStyle/>
                    <a:p>
                      <a:pPr algn="ctr">
                        <a:spcBef>
                          <a:spcPts val="600"/>
                        </a:spcBef>
                        <a:spcAft>
                          <a:spcPts val="0"/>
                        </a:spcAft>
                      </a:pPr>
                      <a:r>
                        <a:rPr lang="en-US" sz="1600">
                          <a:effectLst/>
                        </a:rPr>
                        <a:t>WRITING INDICATORS BY LEVEL</a:t>
                      </a:r>
                      <a:endParaRPr lang="en-AU" sz="1400">
                        <a:effectLst/>
                        <a:latin typeface="Armada"/>
                        <a:ea typeface="SimSun"/>
                        <a:cs typeface="Armada"/>
                      </a:endParaRPr>
                    </a:p>
                  </a:txBody>
                  <a:tcPr marL="25400" marR="25400" marT="0" marB="0"/>
                </a:tc>
                <a:tc hMerge="1">
                  <a:txBody>
                    <a:bodyPr/>
                    <a:lstStyle/>
                    <a:p>
                      <a:endParaRPr lang="en-AU"/>
                    </a:p>
                  </a:txBody>
                  <a:tcPr/>
                </a:tc>
                <a:tc hMerge="1">
                  <a:txBody>
                    <a:bodyPr/>
                    <a:lstStyle/>
                    <a:p>
                      <a:endParaRPr lang="en-AU"/>
                    </a:p>
                  </a:txBody>
                  <a:tcPr/>
                </a:tc>
              </a:tr>
              <a:tr h="274317">
                <a:tc>
                  <a:txBody>
                    <a:bodyPr/>
                    <a:lstStyle/>
                    <a:p>
                      <a:pPr>
                        <a:spcBef>
                          <a:spcPts val="600"/>
                        </a:spcBef>
                        <a:spcAft>
                          <a:spcPts val="0"/>
                        </a:spcAft>
                      </a:pPr>
                      <a:r>
                        <a:rPr lang="en-US" sz="1600">
                          <a:effectLst/>
                        </a:rPr>
                        <a:t>Level</a:t>
                      </a:r>
                      <a:endParaRPr lang="en-AU" sz="1400">
                        <a:effectLst/>
                        <a:latin typeface="Armada"/>
                        <a:ea typeface="SimSun"/>
                        <a:cs typeface="Armada"/>
                      </a:endParaRPr>
                    </a:p>
                  </a:txBody>
                  <a:tcPr marL="25400" marR="25400" marT="0" marB="0"/>
                </a:tc>
                <a:tc gridSpan="2">
                  <a:txBody>
                    <a:bodyPr/>
                    <a:lstStyle/>
                    <a:p>
                      <a:pPr>
                        <a:spcBef>
                          <a:spcPts val="600"/>
                        </a:spcBef>
                        <a:spcAft>
                          <a:spcPts val="0"/>
                        </a:spcAft>
                      </a:pPr>
                      <a:r>
                        <a:rPr lang="en-US" sz="1600">
                          <a:effectLst/>
                        </a:rPr>
                        <a:t>Indicator</a:t>
                      </a:r>
                      <a:endParaRPr lang="en-AU" sz="1400">
                        <a:effectLst/>
                        <a:latin typeface="Armada"/>
                        <a:ea typeface="SimSun"/>
                        <a:cs typeface="Armada"/>
                      </a:endParaRPr>
                    </a:p>
                  </a:txBody>
                  <a:tcPr marL="25400" marR="25400" marT="0" marB="0"/>
                </a:tc>
                <a:tc hMerge="1">
                  <a:txBody>
                    <a:bodyPr/>
                    <a:lstStyle/>
                    <a:p>
                      <a:endParaRPr lang="en-AU"/>
                    </a:p>
                  </a:txBody>
                  <a:tcPr/>
                </a:tc>
              </a:tr>
              <a:tr h="274317">
                <a:tc rowSpan="2">
                  <a:txBody>
                    <a:bodyPr/>
                    <a:lstStyle/>
                    <a:p>
                      <a:pPr>
                        <a:spcBef>
                          <a:spcPts val="600"/>
                        </a:spcBef>
                        <a:spcAft>
                          <a:spcPts val="0"/>
                        </a:spcAft>
                      </a:pPr>
                      <a:r>
                        <a:rPr lang="en-US" sz="1600">
                          <a:effectLst/>
                        </a:rPr>
                        <a:t>1</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1.05</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Conveys a simple idea, opinion, factual information or message in writing</a:t>
                      </a:r>
                      <a:endParaRPr lang="en-AU" sz="1400">
                        <a:effectLst/>
                        <a:latin typeface="Armada"/>
                        <a:ea typeface="SimSun"/>
                        <a:cs typeface="Armada"/>
                      </a:endParaRPr>
                    </a:p>
                  </a:txBody>
                  <a:tcPr marL="25400" marR="25400" marT="0" marB="0"/>
                </a:tc>
              </a:tr>
              <a:tr h="548632">
                <a:tc vMerge="1">
                  <a:txBody>
                    <a:bodyPr/>
                    <a:lstStyle/>
                    <a:p>
                      <a:endParaRPr lang="en-AU"/>
                    </a:p>
                  </a:txBody>
                  <a:tcPr/>
                </a:tc>
                <a:tc>
                  <a:txBody>
                    <a:bodyPr/>
                    <a:lstStyle/>
                    <a:p>
                      <a:pPr>
                        <a:spcBef>
                          <a:spcPts val="600"/>
                        </a:spcBef>
                        <a:spcAft>
                          <a:spcPts val="0"/>
                        </a:spcAft>
                      </a:pPr>
                      <a:r>
                        <a:rPr lang="en-US" sz="1600">
                          <a:effectLst/>
                        </a:rPr>
                        <a:t>1.06</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Displays limited vocabulary, grammatical accuracy and understanding of conventions of written text</a:t>
                      </a:r>
                      <a:endParaRPr lang="en-AU" sz="1400">
                        <a:effectLst/>
                        <a:latin typeface="Armada"/>
                        <a:ea typeface="SimSun"/>
                        <a:cs typeface="Armada"/>
                      </a:endParaRPr>
                    </a:p>
                  </a:txBody>
                  <a:tcPr marL="25400" marR="25400" marT="0" marB="0"/>
                </a:tc>
              </a:tr>
              <a:tr h="548632">
                <a:tc rowSpan="2">
                  <a:txBody>
                    <a:bodyPr/>
                    <a:lstStyle/>
                    <a:p>
                      <a:pPr>
                        <a:spcBef>
                          <a:spcPts val="600"/>
                        </a:spcBef>
                        <a:spcAft>
                          <a:spcPts val="0"/>
                        </a:spcAft>
                      </a:pPr>
                      <a:r>
                        <a:rPr lang="en-US" sz="1600">
                          <a:effectLst/>
                        </a:rPr>
                        <a:t>2</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2.05</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Conveys intended meaning on familiar topics for a limited range of purposes and audiences</a:t>
                      </a:r>
                      <a:endParaRPr lang="en-AU" sz="1400">
                        <a:effectLst/>
                        <a:latin typeface="Armada"/>
                        <a:ea typeface="SimSun"/>
                        <a:cs typeface="Armada"/>
                      </a:endParaRPr>
                    </a:p>
                  </a:txBody>
                  <a:tcPr marL="25400" marR="25400" marT="0" marB="0"/>
                </a:tc>
              </a:tr>
              <a:tr h="548632">
                <a:tc vMerge="1">
                  <a:txBody>
                    <a:bodyPr/>
                    <a:lstStyle/>
                    <a:p>
                      <a:endParaRPr lang="en-AU"/>
                    </a:p>
                  </a:txBody>
                  <a:tcPr/>
                </a:tc>
                <a:tc>
                  <a:txBody>
                    <a:bodyPr/>
                    <a:lstStyle/>
                    <a:p>
                      <a:pPr>
                        <a:spcBef>
                          <a:spcPts val="600"/>
                        </a:spcBef>
                        <a:spcAft>
                          <a:spcPts val="0"/>
                        </a:spcAft>
                      </a:pPr>
                      <a:r>
                        <a:rPr lang="en-US" sz="1600">
                          <a:effectLst/>
                        </a:rPr>
                        <a:t>2.06</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Produces familiar text types using simple vocabulary, grammatical structures and conventions</a:t>
                      </a:r>
                      <a:endParaRPr lang="en-AU" sz="1400">
                        <a:effectLst/>
                        <a:latin typeface="Armada"/>
                        <a:ea typeface="SimSun"/>
                        <a:cs typeface="Armada"/>
                      </a:endParaRPr>
                    </a:p>
                  </a:txBody>
                  <a:tcPr marL="25400" marR="25400" marT="0" marB="0"/>
                </a:tc>
              </a:tr>
              <a:tr h="548632">
                <a:tc rowSpan="2">
                  <a:txBody>
                    <a:bodyPr/>
                    <a:lstStyle/>
                    <a:p>
                      <a:pPr>
                        <a:spcBef>
                          <a:spcPts val="600"/>
                        </a:spcBef>
                        <a:spcAft>
                          <a:spcPts val="0"/>
                        </a:spcAft>
                      </a:pPr>
                      <a:r>
                        <a:rPr lang="en-US" sz="1600">
                          <a:effectLst/>
                        </a:rPr>
                        <a:t>3</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3.05</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Communicates relationships between ideas and information in a style appropriate to audience and purpose</a:t>
                      </a:r>
                      <a:endParaRPr lang="en-AU" sz="1400">
                        <a:effectLst/>
                        <a:latin typeface="Armada"/>
                        <a:ea typeface="SimSun"/>
                        <a:cs typeface="Armada"/>
                      </a:endParaRPr>
                    </a:p>
                  </a:txBody>
                  <a:tcPr marL="25400" marR="25400" marT="0" marB="0"/>
                </a:tc>
              </a:tr>
              <a:tr h="548632">
                <a:tc vMerge="1">
                  <a:txBody>
                    <a:bodyPr/>
                    <a:lstStyle/>
                    <a:p>
                      <a:endParaRPr lang="en-AU"/>
                    </a:p>
                  </a:txBody>
                  <a:tcPr/>
                </a:tc>
                <a:tc>
                  <a:txBody>
                    <a:bodyPr/>
                    <a:lstStyle/>
                    <a:p>
                      <a:pPr>
                        <a:spcBef>
                          <a:spcPts val="600"/>
                        </a:spcBef>
                        <a:spcAft>
                          <a:spcPts val="0"/>
                        </a:spcAft>
                      </a:pPr>
                      <a:r>
                        <a:rPr lang="en-US" sz="1600">
                          <a:effectLst/>
                        </a:rPr>
                        <a:t>3.06</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Selects vocabulary, grammatical structures and conventions appropriate to the text</a:t>
                      </a:r>
                      <a:endParaRPr lang="en-AU" sz="1400">
                        <a:effectLst/>
                        <a:latin typeface="Armada"/>
                        <a:ea typeface="SimSun"/>
                        <a:cs typeface="Armada"/>
                      </a:endParaRPr>
                    </a:p>
                  </a:txBody>
                  <a:tcPr marL="25400" marR="25400" marT="0" marB="0"/>
                </a:tc>
              </a:tr>
              <a:tr h="548632">
                <a:tc rowSpan="2">
                  <a:txBody>
                    <a:bodyPr/>
                    <a:lstStyle/>
                    <a:p>
                      <a:pPr>
                        <a:spcBef>
                          <a:spcPts val="600"/>
                        </a:spcBef>
                        <a:spcAft>
                          <a:spcPts val="0"/>
                        </a:spcAft>
                      </a:pPr>
                      <a:r>
                        <a:rPr lang="en-US" sz="1600">
                          <a:effectLst/>
                        </a:rPr>
                        <a:t>4</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4.05</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Communicates complex relationships between ideas and information, matching style of writing to purpose and audience</a:t>
                      </a:r>
                      <a:endParaRPr lang="en-AU" sz="1400">
                        <a:effectLst/>
                        <a:latin typeface="Armada"/>
                        <a:ea typeface="SimSun"/>
                        <a:cs typeface="Armada"/>
                      </a:endParaRPr>
                    </a:p>
                  </a:txBody>
                  <a:tcPr marL="25400" marR="25400" marT="0" marB="0"/>
                </a:tc>
              </a:tr>
              <a:tr h="548632">
                <a:tc vMerge="1">
                  <a:txBody>
                    <a:bodyPr/>
                    <a:lstStyle/>
                    <a:p>
                      <a:endParaRPr lang="en-AU"/>
                    </a:p>
                  </a:txBody>
                  <a:tcPr/>
                </a:tc>
                <a:tc>
                  <a:txBody>
                    <a:bodyPr/>
                    <a:lstStyle/>
                    <a:p>
                      <a:pPr>
                        <a:spcBef>
                          <a:spcPts val="600"/>
                        </a:spcBef>
                        <a:spcAft>
                          <a:spcPts val="0"/>
                        </a:spcAft>
                      </a:pPr>
                      <a:r>
                        <a:rPr lang="en-US" sz="1600">
                          <a:effectLst/>
                        </a:rPr>
                        <a:t>4.06</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Displays knowledge of structure and layout employing broad vocabulary, grammatical structure and conventions appropriate to text</a:t>
                      </a:r>
                      <a:endParaRPr lang="en-AU" sz="1400">
                        <a:effectLst/>
                        <a:latin typeface="Armada"/>
                        <a:ea typeface="SimSun"/>
                        <a:cs typeface="Armada"/>
                      </a:endParaRPr>
                    </a:p>
                  </a:txBody>
                  <a:tcPr marL="25400" marR="25400" marT="0" marB="0"/>
                </a:tc>
              </a:tr>
              <a:tr h="548632">
                <a:tc rowSpan="2">
                  <a:txBody>
                    <a:bodyPr/>
                    <a:lstStyle/>
                    <a:p>
                      <a:pPr>
                        <a:spcBef>
                          <a:spcPts val="600"/>
                        </a:spcBef>
                        <a:spcAft>
                          <a:spcPts val="0"/>
                        </a:spcAft>
                      </a:pPr>
                      <a:r>
                        <a:rPr lang="en-US" sz="1600">
                          <a:effectLst/>
                        </a:rPr>
                        <a:t>5</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5.05</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Generates complex written texts, demonstrating control over a broad range of writing styles and purposes</a:t>
                      </a:r>
                      <a:endParaRPr lang="en-AU" sz="1400">
                        <a:effectLst/>
                        <a:latin typeface="Armada"/>
                        <a:ea typeface="SimSun"/>
                        <a:cs typeface="Armada"/>
                      </a:endParaRPr>
                    </a:p>
                  </a:txBody>
                  <a:tcPr marL="25400" marR="25400" marT="0" marB="0"/>
                </a:tc>
              </a:tr>
              <a:tr h="548632">
                <a:tc vMerge="1">
                  <a:txBody>
                    <a:bodyPr/>
                    <a:lstStyle/>
                    <a:p>
                      <a:endParaRPr lang="en-AU"/>
                    </a:p>
                  </a:txBody>
                  <a:tcPr/>
                </a:tc>
                <a:tc>
                  <a:txBody>
                    <a:bodyPr/>
                    <a:lstStyle/>
                    <a:p>
                      <a:pPr>
                        <a:spcBef>
                          <a:spcPts val="600"/>
                        </a:spcBef>
                        <a:spcAft>
                          <a:spcPts val="0"/>
                        </a:spcAft>
                      </a:pPr>
                      <a:r>
                        <a:rPr lang="en-US" sz="1600">
                          <a:effectLst/>
                        </a:rPr>
                        <a:t>5.06</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dirty="0">
                          <a:effectLst/>
                        </a:rPr>
                        <a:t>Demonstrates sophisticated writing skills by selecting appropriate conventions and stylistic devices to express precise meaning</a:t>
                      </a:r>
                      <a:endParaRPr lang="en-AU" sz="1400" dirty="0">
                        <a:effectLst/>
                        <a:latin typeface="Armada"/>
                        <a:ea typeface="SimSun"/>
                        <a:cs typeface="Armada"/>
                      </a:endParaRPr>
                    </a:p>
                  </a:txBody>
                  <a:tcPr marL="25400" marR="25400" marT="0" marB="0"/>
                </a:tc>
              </a:tr>
            </a:tbl>
          </a:graphicData>
        </a:graphic>
      </p:graphicFrame>
    </p:spTree>
    <p:extLst>
      <p:ext uri="{BB962C8B-B14F-4D97-AF65-F5344CB8AC3E}">
        <p14:creationId xmlns:p14="http://schemas.microsoft.com/office/powerpoint/2010/main" val="1549889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643443499"/>
              </p:ext>
            </p:extLst>
          </p:nvPr>
        </p:nvGraphicFramePr>
        <p:xfrm>
          <a:off x="539495" y="548682"/>
          <a:ext cx="8065009" cy="5544613"/>
        </p:xfrm>
        <a:graphic>
          <a:graphicData uri="http://schemas.openxmlformats.org/drawingml/2006/table">
            <a:tbl>
              <a:tblPr>
                <a:tableStyleId>{125E5076-3810-47DD-B79F-674D7AD40C01}</a:tableStyleId>
              </a:tblPr>
              <a:tblGrid>
                <a:gridCol w="605273"/>
                <a:gridCol w="762936"/>
                <a:gridCol w="6696800"/>
              </a:tblGrid>
              <a:tr h="291821">
                <a:tc gridSpan="3">
                  <a:txBody>
                    <a:bodyPr/>
                    <a:lstStyle/>
                    <a:p>
                      <a:pPr>
                        <a:spcBef>
                          <a:spcPts val="600"/>
                        </a:spcBef>
                        <a:spcAft>
                          <a:spcPts val="0"/>
                        </a:spcAft>
                      </a:pPr>
                      <a:r>
                        <a:rPr lang="en-US" sz="1600" dirty="0">
                          <a:effectLst/>
                        </a:rPr>
                        <a:t>ORAL COMMUNICATION INDICATORS BY LEVEL</a:t>
                      </a:r>
                      <a:endParaRPr lang="en-AU" sz="1200" dirty="0">
                        <a:effectLst/>
                        <a:latin typeface="Armada"/>
                        <a:ea typeface="SimSun"/>
                        <a:cs typeface="Armada"/>
                      </a:endParaRPr>
                    </a:p>
                  </a:txBody>
                  <a:tcPr marL="25400" marR="25400" marT="0" marB="0"/>
                </a:tc>
                <a:tc hMerge="1">
                  <a:txBody>
                    <a:bodyPr/>
                    <a:lstStyle/>
                    <a:p>
                      <a:endParaRPr lang="en-AU"/>
                    </a:p>
                  </a:txBody>
                  <a:tcPr/>
                </a:tc>
                <a:tc hMerge="1">
                  <a:txBody>
                    <a:bodyPr/>
                    <a:lstStyle/>
                    <a:p>
                      <a:endParaRPr lang="en-AU"/>
                    </a:p>
                  </a:txBody>
                  <a:tcPr/>
                </a:tc>
              </a:tr>
              <a:tr h="291821">
                <a:tc>
                  <a:txBody>
                    <a:bodyPr/>
                    <a:lstStyle/>
                    <a:p>
                      <a:pPr>
                        <a:spcBef>
                          <a:spcPts val="600"/>
                        </a:spcBef>
                        <a:spcAft>
                          <a:spcPts val="0"/>
                        </a:spcAft>
                      </a:pPr>
                      <a:r>
                        <a:rPr lang="en-US" sz="1600">
                          <a:effectLst/>
                        </a:rPr>
                        <a:t>Level</a:t>
                      </a:r>
                      <a:endParaRPr lang="en-AU" sz="1200">
                        <a:effectLst/>
                        <a:latin typeface="Armada"/>
                        <a:ea typeface="SimSun"/>
                        <a:cs typeface="Armada"/>
                      </a:endParaRPr>
                    </a:p>
                  </a:txBody>
                  <a:tcPr marL="25400" marR="25400" marT="0" marB="0"/>
                </a:tc>
                <a:tc gridSpan="2">
                  <a:txBody>
                    <a:bodyPr/>
                    <a:lstStyle/>
                    <a:p>
                      <a:pPr>
                        <a:spcBef>
                          <a:spcPts val="600"/>
                        </a:spcBef>
                        <a:spcAft>
                          <a:spcPts val="0"/>
                        </a:spcAft>
                      </a:pPr>
                      <a:r>
                        <a:rPr lang="en-US" sz="1600">
                          <a:effectLst/>
                        </a:rPr>
                        <a:t>Indicator</a:t>
                      </a:r>
                      <a:endParaRPr lang="en-AU" sz="1200">
                        <a:effectLst/>
                        <a:latin typeface="Armada"/>
                        <a:ea typeface="SimSun"/>
                        <a:cs typeface="Armada"/>
                      </a:endParaRPr>
                    </a:p>
                  </a:txBody>
                  <a:tcPr marL="25400" marR="25400" marT="0" marB="0"/>
                </a:tc>
                <a:tc hMerge="1">
                  <a:txBody>
                    <a:bodyPr/>
                    <a:lstStyle/>
                    <a:p>
                      <a:endParaRPr lang="en-AU"/>
                    </a:p>
                  </a:txBody>
                  <a:tcPr/>
                </a:tc>
              </a:tr>
              <a:tr h="291821">
                <a:tc rowSpan="2">
                  <a:txBody>
                    <a:bodyPr/>
                    <a:lstStyle/>
                    <a:p>
                      <a:pPr>
                        <a:spcBef>
                          <a:spcPts val="600"/>
                        </a:spcBef>
                        <a:spcAft>
                          <a:spcPts val="0"/>
                        </a:spcAft>
                      </a:pPr>
                      <a:r>
                        <a:rPr lang="en-US" sz="1600" dirty="0">
                          <a:effectLst/>
                        </a:rPr>
                        <a:t>1</a:t>
                      </a:r>
                      <a:endParaRPr lang="en-AU" sz="1200" dirty="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1.07</a:t>
                      </a:r>
                      <a:endParaRPr lang="en-AU" sz="12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Gives or elicits basic information in a short, simple spoken context</a:t>
                      </a:r>
                      <a:endParaRPr lang="en-AU" sz="1200">
                        <a:effectLst/>
                        <a:latin typeface="Armada"/>
                        <a:ea typeface="SimSun"/>
                        <a:cs typeface="Armada"/>
                      </a:endParaRPr>
                    </a:p>
                  </a:txBody>
                  <a:tcPr marL="25400" marR="25400" marT="0" marB="0"/>
                </a:tc>
              </a:tr>
              <a:tr h="291821">
                <a:tc vMerge="1">
                  <a:txBody>
                    <a:bodyPr/>
                    <a:lstStyle/>
                    <a:p>
                      <a:endParaRPr lang="en-AU"/>
                    </a:p>
                  </a:txBody>
                  <a:tcPr/>
                </a:tc>
                <a:tc>
                  <a:txBody>
                    <a:bodyPr/>
                    <a:lstStyle/>
                    <a:p>
                      <a:pPr>
                        <a:spcBef>
                          <a:spcPts val="600"/>
                        </a:spcBef>
                        <a:spcAft>
                          <a:spcPts val="0"/>
                        </a:spcAft>
                      </a:pPr>
                      <a:r>
                        <a:rPr lang="en-US" sz="1600">
                          <a:effectLst/>
                        </a:rPr>
                        <a:t>1.08</a:t>
                      </a:r>
                      <a:endParaRPr lang="en-AU" sz="12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Listens for basic information in short, simple oral texts</a:t>
                      </a:r>
                      <a:endParaRPr lang="en-AU" sz="1200">
                        <a:effectLst/>
                        <a:latin typeface="Armada"/>
                        <a:ea typeface="SimSun"/>
                        <a:cs typeface="Armada"/>
                      </a:endParaRPr>
                    </a:p>
                  </a:txBody>
                  <a:tcPr marL="25400" marR="25400" marT="0" marB="0"/>
                </a:tc>
              </a:tr>
              <a:tr h="583644">
                <a:tc rowSpan="2">
                  <a:txBody>
                    <a:bodyPr/>
                    <a:lstStyle/>
                    <a:p>
                      <a:pPr>
                        <a:spcBef>
                          <a:spcPts val="600"/>
                        </a:spcBef>
                        <a:spcAft>
                          <a:spcPts val="0"/>
                        </a:spcAft>
                      </a:pPr>
                      <a:r>
                        <a:rPr lang="en-US" sz="1600">
                          <a:effectLst/>
                        </a:rPr>
                        <a:t>2</a:t>
                      </a:r>
                      <a:endParaRPr lang="en-AU" sz="12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2.07</a:t>
                      </a:r>
                      <a:endParaRPr lang="en-AU" sz="12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Uses everyday language to provide information or maintain a conversation in familiar spoken contexts</a:t>
                      </a:r>
                      <a:endParaRPr lang="en-AU" sz="1200">
                        <a:effectLst/>
                        <a:latin typeface="Armada"/>
                        <a:ea typeface="SimSun"/>
                        <a:cs typeface="Armada"/>
                      </a:endParaRPr>
                    </a:p>
                  </a:txBody>
                  <a:tcPr marL="25400" marR="25400" marT="0" marB="0"/>
                </a:tc>
              </a:tr>
              <a:tr h="291821">
                <a:tc vMerge="1">
                  <a:txBody>
                    <a:bodyPr/>
                    <a:lstStyle/>
                    <a:p>
                      <a:endParaRPr lang="en-AU"/>
                    </a:p>
                  </a:txBody>
                  <a:tcPr/>
                </a:tc>
                <a:tc>
                  <a:txBody>
                    <a:bodyPr/>
                    <a:lstStyle/>
                    <a:p>
                      <a:pPr>
                        <a:spcBef>
                          <a:spcPts val="600"/>
                        </a:spcBef>
                        <a:spcAft>
                          <a:spcPts val="0"/>
                        </a:spcAft>
                      </a:pPr>
                      <a:r>
                        <a:rPr lang="en-US" sz="1600">
                          <a:effectLst/>
                        </a:rPr>
                        <a:t>2.08</a:t>
                      </a:r>
                      <a:endParaRPr lang="en-AU" sz="12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Listens for relevant information in oral texts across familiar contexts</a:t>
                      </a:r>
                      <a:endParaRPr lang="en-AU" sz="1200">
                        <a:effectLst/>
                        <a:latin typeface="Armada"/>
                        <a:ea typeface="SimSun"/>
                        <a:cs typeface="Armada"/>
                      </a:endParaRPr>
                    </a:p>
                  </a:txBody>
                  <a:tcPr marL="25400" marR="25400" marT="0" marB="0"/>
                </a:tc>
              </a:tr>
              <a:tr h="583644">
                <a:tc rowSpan="2">
                  <a:txBody>
                    <a:bodyPr/>
                    <a:lstStyle/>
                    <a:p>
                      <a:pPr>
                        <a:spcBef>
                          <a:spcPts val="600"/>
                        </a:spcBef>
                        <a:spcAft>
                          <a:spcPts val="0"/>
                        </a:spcAft>
                      </a:pPr>
                      <a:r>
                        <a:rPr lang="en-US" sz="1600">
                          <a:effectLst/>
                        </a:rPr>
                        <a:t>3</a:t>
                      </a:r>
                      <a:endParaRPr lang="en-AU" sz="12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3.07</a:t>
                      </a:r>
                      <a:endParaRPr lang="en-AU" sz="12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Selects and uses appropriate strategies to establish and maintain spoken communication in familiar and some unfamiliar contexts</a:t>
                      </a:r>
                      <a:endParaRPr lang="en-AU" sz="1200">
                        <a:effectLst/>
                        <a:latin typeface="Armada"/>
                        <a:ea typeface="SimSun"/>
                        <a:cs typeface="Armada"/>
                      </a:endParaRPr>
                    </a:p>
                  </a:txBody>
                  <a:tcPr marL="25400" marR="25400" marT="0" marB="0"/>
                </a:tc>
              </a:tr>
              <a:tr h="583644">
                <a:tc vMerge="1">
                  <a:txBody>
                    <a:bodyPr/>
                    <a:lstStyle/>
                    <a:p>
                      <a:endParaRPr lang="en-AU"/>
                    </a:p>
                  </a:txBody>
                  <a:tcPr/>
                </a:tc>
                <a:tc>
                  <a:txBody>
                    <a:bodyPr/>
                    <a:lstStyle/>
                    <a:p>
                      <a:pPr>
                        <a:spcBef>
                          <a:spcPts val="600"/>
                        </a:spcBef>
                        <a:spcAft>
                          <a:spcPts val="0"/>
                        </a:spcAft>
                      </a:pPr>
                      <a:r>
                        <a:rPr lang="en-US" sz="1600">
                          <a:effectLst/>
                        </a:rPr>
                        <a:t>3.08</a:t>
                      </a:r>
                      <a:endParaRPr lang="en-AU" sz="12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Derives meaning from a range of oral texts in familiar and some unfamiliar contexts</a:t>
                      </a:r>
                      <a:endParaRPr lang="en-AU" sz="1200">
                        <a:effectLst/>
                        <a:latin typeface="Armada"/>
                        <a:ea typeface="SimSun"/>
                        <a:cs typeface="Armada"/>
                      </a:endParaRPr>
                    </a:p>
                  </a:txBody>
                  <a:tcPr marL="25400" marR="25400" marT="0" marB="0"/>
                </a:tc>
              </a:tr>
              <a:tr h="583644">
                <a:tc rowSpan="2">
                  <a:txBody>
                    <a:bodyPr/>
                    <a:lstStyle/>
                    <a:p>
                      <a:pPr>
                        <a:spcBef>
                          <a:spcPts val="600"/>
                        </a:spcBef>
                        <a:spcAft>
                          <a:spcPts val="0"/>
                        </a:spcAft>
                      </a:pPr>
                      <a:r>
                        <a:rPr lang="en-US" sz="1600">
                          <a:effectLst/>
                        </a:rPr>
                        <a:t>4</a:t>
                      </a:r>
                      <a:endParaRPr lang="en-AU" sz="12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4.07</a:t>
                      </a:r>
                      <a:endParaRPr lang="en-AU" sz="12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Demonstrates flexibility in spoken texts by choosing appropriate structures and strategies in a range of contexts</a:t>
                      </a:r>
                      <a:endParaRPr lang="en-AU" sz="1200">
                        <a:effectLst/>
                        <a:latin typeface="Armada"/>
                        <a:ea typeface="SimSun"/>
                        <a:cs typeface="Armada"/>
                      </a:endParaRPr>
                    </a:p>
                  </a:txBody>
                  <a:tcPr marL="25400" marR="25400" marT="0" marB="0"/>
                </a:tc>
              </a:tr>
              <a:tr h="583644">
                <a:tc vMerge="1">
                  <a:txBody>
                    <a:bodyPr/>
                    <a:lstStyle/>
                    <a:p>
                      <a:endParaRPr lang="en-AU"/>
                    </a:p>
                  </a:txBody>
                  <a:tcPr/>
                </a:tc>
                <a:tc>
                  <a:txBody>
                    <a:bodyPr/>
                    <a:lstStyle/>
                    <a:p>
                      <a:pPr>
                        <a:spcBef>
                          <a:spcPts val="600"/>
                        </a:spcBef>
                        <a:spcAft>
                          <a:spcPts val="0"/>
                        </a:spcAft>
                      </a:pPr>
                      <a:r>
                        <a:rPr lang="en-US" sz="1600">
                          <a:effectLst/>
                        </a:rPr>
                        <a:t>4.08</a:t>
                      </a:r>
                      <a:endParaRPr lang="en-AU" sz="12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Applies appropriate strategies to extract main ideas from oral texts across a range of contexts</a:t>
                      </a:r>
                      <a:endParaRPr lang="en-AU" sz="1200">
                        <a:effectLst/>
                        <a:latin typeface="Armada"/>
                        <a:ea typeface="SimSun"/>
                        <a:cs typeface="Armada"/>
                      </a:endParaRPr>
                    </a:p>
                  </a:txBody>
                  <a:tcPr marL="25400" marR="25400" marT="0" marB="0"/>
                </a:tc>
              </a:tr>
              <a:tr h="583644">
                <a:tc rowSpan="2">
                  <a:txBody>
                    <a:bodyPr/>
                    <a:lstStyle/>
                    <a:p>
                      <a:pPr>
                        <a:spcBef>
                          <a:spcPts val="600"/>
                        </a:spcBef>
                        <a:spcAft>
                          <a:spcPts val="0"/>
                        </a:spcAft>
                      </a:pPr>
                      <a:r>
                        <a:rPr lang="en-US" sz="1600">
                          <a:effectLst/>
                        </a:rPr>
                        <a:t>5</a:t>
                      </a:r>
                      <a:endParaRPr lang="en-AU" sz="12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5.07</a:t>
                      </a:r>
                      <a:endParaRPr lang="en-AU" sz="12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Establishes and maintains complex and effective spoken communication in a broad range of contexts</a:t>
                      </a:r>
                      <a:endParaRPr lang="en-AU" sz="1200">
                        <a:effectLst/>
                        <a:latin typeface="Armada"/>
                        <a:ea typeface="SimSun"/>
                        <a:cs typeface="Armada"/>
                      </a:endParaRPr>
                    </a:p>
                  </a:txBody>
                  <a:tcPr marL="25400" marR="25400" marT="0" marB="0"/>
                </a:tc>
              </a:tr>
              <a:tr h="583644">
                <a:tc vMerge="1">
                  <a:txBody>
                    <a:bodyPr/>
                    <a:lstStyle/>
                    <a:p>
                      <a:endParaRPr lang="en-AU"/>
                    </a:p>
                  </a:txBody>
                  <a:tcPr/>
                </a:tc>
                <a:tc>
                  <a:txBody>
                    <a:bodyPr/>
                    <a:lstStyle/>
                    <a:p>
                      <a:pPr>
                        <a:spcBef>
                          <a:spcPts val="600"/>
                        </a:spcBef>
                        <a:spcAft>
                          <a:spcPts val="0"/>
                        </a:spcAft>
                      </a:pPr>
                      <a:r>
                        <a:rPr lang="en-US" sz="1600">
                          <a:effectLst/>
                        </a:rPr>
                        <a:t>5.08</a:t>
                      </a:r>
                      <a:endParaRPr lang="en-AU" sz="1200">
                        <a:effectLst/>
                        <a:latin typeface="Armada"/>
                        <a:ea typeface="SimSun"/>
                        <a:cs typeface="Armada"/>
                      </a:endParaRPr>
                    </a:p>
                  </a:txBody>
                  <a:tcPr marL="25400" marR="25400" marT="0" marB="0"/>
                </a:tc>
                <a:tc>
                  <a:txBody>
                    <a:bodyPr/>
                    <a:lstStyle/>
                    <a:p>
                      <a:pPr>
                        <a:spcBef>
                          <a:spcPts val="600"/>
                        </a:spcBef>
                        <a:spcAft>
                          <a:spcPts val="0"/>
                        </a:spcAft>
                      </a:pPr>
                      <a:r>
                        <a:rPr lang="en-US" sz="1600" dirty="0">
                          <a:effectLst/>
                        </a:rPr>
                        <a:t>Displays depth of understanding of complex oral texts which include multiple and unstated meanings</a:t>
                      </a:r>
                      <a:endParaRPr lang="en-AU" sz="1200" dirty="0">
                        <a:effectLst/>
                        <a:latin typeface="Armada"/>
                        <a:ea typeface="SimSun"/>
                        <a:cs typeface="Armada"/>
                      </a:endParaRPr>
                    </a:p>
                  </a:txBody>
                  <a:tcPr marL="25400" marR="25400" marT="0" marB="0"/>
                </a:tc>
              </a:tr>
            </a:tbl>
          </a:graphicData>
        </a:graphic>
      </p:graphicFrame>
    </p:spTree>
    <p:extLst>
      <p:ext uri="{BB962C8B-B14F-4D97-AF65-F5344CB8AC3E}">
        <p14:creationId xmlns:p14="http://schemas.microsoft.com/office/powerpoint/2010/main" val="25542494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507023183"/>
              </p:ext>
            </p:extLst>
          </p:nvPr>
        </p:nvGraphicFramePr>
        <p:xfrm>
          <a:off x="539552" y="332656"/>
          <a:ext cx="8208911" cy="6100797"/>
        </p:xfrm>
        <a:graphic>
          <a:graphicData uri="http://schemas.openxmlformats.org/drawingml/2006/table">
            <a:tbl>
              <a:tblPr>
                <a:tableStyleId>{125E5076-3810-47DD-B79F-674D7AD40C01}</a:tableStyleId>
              </a:tblPr>
              <a:tblGrid>
                <a:gridCol w="616073"/>
                <a:gridCol w="588787"/>
                <a:gridCol w="7004051"/>
              </a:tblGrid>
              <a:tr h="160931">
                <a:tc gridSpan="3">
                  <a:txBody>
                    <a:bodyPr/>
                    <a:lstStyle/>
                    <a:p>
                      <a:pPr>
                        <a:spcBef>
                          <a:spcPts val="600"/>
                        </a:spcBef>
                        <a:spcAft>
                          <a:spcPts val="0"/>
                        </a:spcAft>
                      </a:pPr>
                      <a:r>
                        <a:rPr lang="en-US" sz="1200">
                          <a:effectLst/>
                        </a:rPr>
                        <a:t>NUMERACY INDICATORS BY LEVEL</a:t>
                      </a:r>
                      <a:endParaRPr lang="en-AU" sz="1100">
                        <a:effectLst/>
                        <a:latin typeface="Armada"/>
                        <a:ea typeface="SimSun"/>
                        <a:cs typeface="Armada"/>
                      </a:endParaRPr>
                    </a:p>
                  </a:txBody>
                  <a:tcPr marL="20954" marR="20954" marT="0" marB="0"/>
                </a:tc>
                <a:tc hMerge="1">
                  <a:txBody>
                    <a:bodyPr/>
                    <a:lstStyle/>
                    <a:p>
                      <a:endParaRPr lang="en-AU"/>
                    </a:p>
                  </a:txBody>
                  <a:tcPr/>
                </a:tc>
                <a:tc hMerge="1">
                  <a:txBody>
                    <a:bodyPr/>
                    <a:lstStyle/>
                    <a:p>
                      <a:endParaRPr lang="en-AU"/>
                    </a:p>
                  </a:txBody>
                  <a:tcPr/>
                </a:tc>
              </a:tr>
              <a:tr h="160931">
                <a:tc>
                  <a:txBody>
                    <a:bodyPr/>
                    <a:lstStyle/>
                    <a:p>
                      <a:pPr>
                        <a:spcBef>
                          <a:spcPts val="600"/>
                        </a:spcBef>
                        <a:spcAft>
                          <a:spcPts val="0"/>
                        </a:spcAft>
                      </a:pPr>
                      <a:r>
                        <a:rPr lang="en-US" sz="1200">
                          <a:effectLst/>
                        </a:rPr>
                        <a:t>Level</a:t>
                      </a:r>
                      <a:endParaRPr lang="en-AU" sz="1100">
                        <a:effectLst/>
                        <a:latin typeface="Armada"/>
                        <a:ea typeface="SimSun"/>
                        <a:cs typeface="Armada"/>
                      </a:endParaRPr>
                    </a:p>
                  </a:txBody>
                  <a:tcPr marL="20954" marR="20954" marT="0" marB="0"/>
                </a:tc>
                <a:tc gridSpan="2">
                  <a:txBody>
                    <a:bodyPr/>
                    <a:lstStyle/>
                    <a:p>
                      <a:pPr>
                        <a:spcBef>
                          <a:spcPts val="600"/>
                        </a:spcBef>
                        <a:spcAft>
                          <a:spcPts val="0"/>
                        </a:spcAft>
                      </a:pPr>
                      <a:r>
                        <a:rPr lang="en-US" sz="1200">
                          <a:effectLst/>
                        </a:rPr>
                        <a:t>Indicator</a:t>
                      </a:r>
                      <a:endParaRPr lang="en-AU" sz="1100">
                        <a:effectLst/>
                        <a:latin typeface="Armada"/>
                        <a:ea typeface="SimSun"/>
                        <a:cs typeface="Armada"/>
                      </a:endParaRPr>
                    </a:p>
                  </a:txBody>
                  <a:tcPr marL="20954" marR="20954" marT="0" marB="0"/>
                </a:tc>
                <a:tc hMerge="1">
                  <a:txBody>
                    <a:bodyPr/>
                    <a:lstStyle/>
                    <a:p>
                      <a:endParaRPr lang="en-AU"/>
                    </a:p>
                  </a:txBody>
                  <a:tcPr/>
                </a:tc>
              </a:tr>
              <a:tr h="321861">
                <a:tc rowSpan="3">
                  <a:txBody>
                    <a:bodyPr/>
                    <a:lstStyle/>
                    <a:p>
                      <a:pPr>
                        <a:spcBef>
                          <a:spcPts val="600"/>
                        </a:spcBef>
                        <a:spcAft>
                          <a:spcPts val="0"/>
                        </a:spcAft>
                      </a:pPr>
                      <a:r>
                        <a:rPr lang="en-US" sz="1200">
                          <a:effectLst/>
                        </a:rPr>
                        <a:t>1</a:t>
                      </a:r>
                      <a:endParaRPr lang="en-AU" sz="1100">
                        <a:effectLst/>
                        <a:latin typeface="Armada"/>
                        <a:ea typeface="SimSun"/>
                        <a:cs typeface="Armada"/>
                      </a:endParaRPr>
                    </a:p>
                  </a:txBody>
                  <a:tcPr marL="20954" marR="20954" marT="0" marB="0"/>
                </a:tc>
                <a:tc>
                  <a:txBody>
                    <a:bodyPr/>
                    <a:lstStyle/>
                    <a:p>
                      <a:pPr>
                        <a:spcBef>
                          <a:spcPts val="600"/>
                        </a:spcBef>
                        <a:spcAft>
                          <a:spcPts val="0"/>
                        </a:spcAft>
                      </a:pPr>
                      <a:r>
                        <a:rPr lang="en-US" sz="1200">
                          <a:effectLst/>
                        </a:rPr>
                        <a:t>1.09</a:t>
                      </a:r>
                      <a:endParaRPr lang="en-AU" sz="1100">
                        <a:effectLst/>
                        <a:latin typeface="Armada"/>
                        <a:ea typeface="SimSun"/>
                        <a:cs typeface="Armada"/>
                      </a:endParaRPr>
                    </a:p>
                  </a:txBody>
                  <a:tcPr marL="20954" marR="20954" marT="0" marB="0"/>
                </a:tc>
                <a:tc>
                  <a:txBody>
                    <a:bodyPr/>
                    <a:lstStyle/>
                    <a:p>
                      <a:pPr>
                        <a:spcBef>
                          <a:spcPts val="600"/>
                        </a:spcBef>
                        <a:spcAft>
                          <a:spcPts val="0"/>
                        </a:spcAft>
                      </a:pPr>
                      <a:r>
                        <a:rPr lang="en-US" sz="1200">
                          <a:effectLst/>
                        </a:rPr>
                        <a:t>Locates and recognises key mathematical information in simple activities or texts</a:t>
                      </a:r>
                      <a:endParaRPr lang="en-AU" sz="1100">
                        <a:effectLst/>
                        <a:latin typeface="Armada"/>
                        <a:ea typeface="SimSun"/>
                        <a:cs typeface="Armada"/>
                      </a:endParaRPr>
                    </a:p>
                  </a:txBody>
                  <a:tcPr marL="20954" marR="20954" marT="0" marB="0"/>
                </a:tc>
              </a:tr>
              <a:tr h="321861">
                <a:tc vMerge="1">
                  <a:txBody>
                    <a:bodyPr/>
                    <a:lstStyle/>
                    <a:p>
                      <a:endParaRPr lang="en-AU"/>
                    </a:p>
                  </a:txBody>
                  <a:tcPr/>
                </a:tc>
                <a:tc>
                  <a:txBody>
                    <a:bodyPr/>
                    <a:lstStyle/>
                    <a:p>
                      <a:pPr>
                        <a:spcBef>
                          <a:spcPts val="600"/>
                        </a:spcBef>
                        <a:spcAft>
                          <a:spcPts val="0"/>
                        </a:spcAft>
                      </a:pPr>
                      <a:r>
                        <a:rPr lang="en-US" sz="1200">
                          <a:effectLst/>
                        </a:rPr>
                        <a:t>1.10</a:t>
                      </a:r>
                      <a:endParaRPr lang="en-AU" sz="1100">
                        <a:effectLst/>
                        <a:latin typeface="Armada"/>
                        <a:ea typeface="SimSun"/>
                        <a:cs typeface="Armada"/>
                      </a:endParaRPr>
                    </a:p>
                  </a:txBody>
                  <a:tcPr marL="20954" marR="20954" marT="0" marB="0"/>
                </a:tc>
                <a:tc>
                  <a:txBody>
                    <a:bodyPr/>
                    <a:lstStyle/>
                    <a:p>
                      <a:pPr>
                        <a:spcBef>
                          <a:spcPts val="600"/>
                        </a:spcBef>
                        <a:spcAft>
                          <a:spcPts val="0"/>
                        </a:spcAft>
                      </a:pPr>
                      <a:r>
                        <a:rPr lang="en-US" sz="1200">
                          <a:effectLst/>
                        </a:rPr>
                        <a:t>Uses simple mathematical and personal problem solving strategies in highly familiar contexts</a:t>
                      </a:r>
                      <a:endParaRPr lang="en-AU" sz="1100">
                        <a:effectLst/>
                        <a:latin typeface="Armada"/>
                        <a:ea typeface="SimSun"/>
                        <a:cs typeface="Armada"/>
                      </a:endParaRPr>
                    </a:p>
                  </a:txBody>
                  <a:tcPr marL="20954" marR="20954" marT="0" marB="0"/>
                </a:tc>
              </a:tr>
              <a:tr h="321861">
                <a:tc vMerge="1">
                  <a:txBody>
                    <a:bodyPr/>
                    <a:lstStyle/>
                    <a:p>
                      <a:endParaRPr lang="en-AU"/>
                    </a:p>
                  </a:txBody>
                  <a:tcPr/>
                </a:tc>
                <a:tc>
                  <a:txBody>
                    <a:bodyPr/>
                    <a:lstStyle/>
                    <a:p>
                      <a:pPr>
                        <a:spcBef>
                          <a:spcPts val="600"/>
                        </a:spcBef>
                        <a:spcAft>
                          <a:spcPts val="0"/>
                        </a:spcAft>
                      </a:pPr>
                      <a:r>
                        <a:rPr lang="en-US" sz="1200">
                          <a:effectLst/>
                        </a:rPr>
                        <a:t>1.11</a:t>
                      </a:r>
                      <a:endParaRPr lang="en-AU" sz="1100">
                        <a:effectLst/>
                        <a:latin typeface="Armada"/>
                        <a:ea typeface="SimSun"/>
                        <a:cs typeface="Armada"/>
                      </a:endParaRPr>
                    </a:p>
                  </a:txBody>
                  <a:tcPr marL="20954" marR="20954" marT="0" marB="0"/>
                </a:tc>
                <a:tc>
                  <a:txBody>
                    <a:bodyPr/>
                    <a:lstStyle/>
                    <a:p>
                      <a:pPr>
                        <a:spcBef>
                          <a:spcPts val="600"/>
                        </a:spcBef>
                        <a:spcAft>
                          <a:spcPts val="0"/>
                        </a:spcAft>
                      </a:pPr>
                      <a:r>
                        <a:rPr lang="en-US" sz="1200">
                          <a:effectLst/>
                        </a:rPr>
                        <a:t>Uses everyday informal oral language or highly familiar written representation to communicate simple mathematical information</a:t>
                      </a:r>
                      <a:endParaRPr lang="en-AU" sz="1100">
                        <a:effectLst/>
                        <a:latin typeface="Armada"/>
                        <a:ea typeface="SimSun"/>
                        <a:cs typeface="Armada"/>
                      </a:endParaRPr>
                    </a:p>
                  </a:txBody>
                  <a:tcPr marL="20954" marR="20954" marT="0" marB="0"/>
                </a:tc>
              </a:tr>
              <a:tr h="321861">
                <a:tc rowSpan="3">
                  <a:txBody>
                    <a:bodyPr/>
                    <a:lstStyle/>
                    <a:p>
                      <a:pPr>
                        <a:spcBef>
                          <a:spcPts val="600"/>
                        </a:spcBef>
                        <a:spcAft>
                          <a:spcPts val="0"/>
                        </a:spcAft>
                      </a:pPr>
                      <a:r>
                        <a:rPr lang="en-US" sz="1200">
                          <a:effectLst/>
                        </a:rPr>
                        <a:t>2</a:t>
                      </a:r>
                      <a:endParaRPr lang="en-AU" sz="1100">
                        <a:effectLst/>
                        <a:latin typeface="Armada"/>
                        <a:ea typeface="SimSun"/>
                        <a:cs typeface="Armada"/>
                      </a:endParaRPr>
                    </a:p>
                  </a:txBody>
                  <a:tcPr marL="20954" marR="20954" marT="0" marB="0"/>
                </a:tc>
                <a:tc>
                  <a:txBody>
                    <a:bodyPr/>
                    <a:lstStyle/>
                    <a:p>
                      <a:pPr>
                        <a:spcBef>
                          <a:spcPts val="600"/>
                        </a:spcBef>
                        <a:spcAft>
                          <a:spcPts val="0"/>
                        </a:spcAft>
                      </a:pPr>
                      <a:r>
                        <a:rPr lang="en-US" sz="1200">
                          <a:effectLst/>
                        </a:rPr>
                        <a:t>2.09</a:t>
                      </a:r>
                      <a:endParaRPr lang="en-AU" sz="1100">
                        <a:effectLst/>
                        <a:latin typeface="Armada"/>
                        <a:ea typeface="SimSun"/>
                        <a:cs typeface="Armada"/>
                      </a:endParaRPr>
                    </a:p>
                  </a:txBody>
                  <a:tcPr marL="20954" marR="20954" marT="0" marB="0"/>
                </a:tc>
                <a:tc>
                  <a:txBody>
                    <a:bodyPr/>
                    <a:lstStyle/>
                    <a:p>
                      <a:pPr>
                        <a:spcBef>
                          <a:spcPts val="600"/>
                        </a:spcBef>
                        <a:spcAft>
                          <a:spcPts val="0"/>
                        </a:spcAft>
                      </a:pPr>
                      <a:r>
                        <a:rPr lang="en-US" sz="1200">
                          <a:effectLst/>
                        </a:rPr>
                        <a:t>Identifies and comprehends relevant mathematical information in familiar activities or texts</a:t>
                      </a:r>
                      <a:endParaRPr lang="en-AU" sz="1100">
                        <a:effectLst/>
                        <a:latin typeface="Armada"/>
                        <a:ea typeface="SimSun"/>
                        <a:cs typeface="Armada"/>
                      </a:endParaRPr>
                    </a:p>
                  </a:txBody>
                  <a:tcPr marL="20954" marR="20954" marT="0" marB="0"/>
                </a:tc>
              </a:tr>
              <a:tr h="321861">
                <a:tc vMerge="1">
                  <a:txBody>
                    <a:bodyPr/>
                    <a:lstStyle/>
                    <a:p>
                      <a:endParaRPr lang="en-AU"/>
                    </a:p>
                  </a:txBody>
                  <a:tcPr/>
                </a:tc>
                <a:tc>
                  <a:txBody>
                    <a:bodyPr/>
                    <a:lstStyle/>
                    <a:p>
                      <a:pPr>
                        <a:spcBef>
                          <a:spcPts val="600"/>
                        </a:spcBef>
                        <a:spcAft>
                          <a:spcPts val="0"/>
                        </a:spcAft>
                      </a:pPr>
                      <a:r>
                        <a:rPr lang="en-US" sz="1200">
                          <a:effectLst/>
                        </a:rPr>
                        <a:t>2.10</a:t>
                      </a:r>
                      <a:endParaRPr lang="en-AU" sz="1100">
                        <a:effectLst/>
                        <a:latin typeface="Armada"/>
                        <a:ea typeface="SimSun"/>
                        <a:cs typeface="Armada"/>
                      </a:endParaRPr>
                    </a:p>
                  </a:txBody>
                  <a:tcPr marL="20954" marR="20954" marT="0" marB="0"/>
                </a:tc>
                <a:tc>
                  <a:txBody>
                    <a:bodyPr/>
                    <a:lstStyle/>
                    <a:p>
                      <a:pPr>
                        <a:spcBef>
                          <a:spcPts val="600"/>
                        </a:spcBef>
                        <a:spcAft>
                          <a:spcPts val="0"/>
                        </a:spcAft>
                      </a:pPr>
                      <a:r>
                        <a:rPr lang="en-US" sz="1200">
                          <a:effectLst/>
                        </a:rPr>
                        <a:t>Selects and uses appropriate familiar mathematical problem solving strategies to solve problems in familiar contexts</a:t>
                      </a:r>
                      <a:endParaRPr lang="en-AU" sz="1100">
                        <a:effectLst/>
                        <a:latin typeface="Armada"/>
                        <a:ea typeface="SimSun"/>
                        <a:cs typeface="Armada"/>
                      </a:endParaRPr>
                    </a:p>
                  </a:txBody>
                  <a:tcPr marL="20954" marR="20954" marT="0" marB="0"/>
                </a:tc>
              </a:tr>
              <a:tr h="321861">
                <a:tc vMerge="1">
                  <a:txBody>
                    <a:bodyPr/>
                    <a:lstStyle/>
                    <a:p>
                      <a:endParaRPr lang="en-AU"/>
                    </a:p>
                  </a:txBody>
                  <a:tcPr/>
                </a:tc>
                <a:tc>
                  <a:txBody>
                    <a:bodyPr/>
                    <a:lstStyle/>
                    <a:p>
                      <a:pPr>
                        <a:spcBef>
                          <a:spcPts val="600"/>
                        </a:spcBef>
                        <a:spcAft>
                          <a:spcPts val="0"/>
                        </a:spcAft>
                      </a:pPr>
                      <a:r>
                        <a:rPr lang="en-US" sz="1200">
                          <a:effectLst/>
                        </a:rPr>
                        <a:t>2.11</a:t>
                      </a:r>
                      <a:endParaRPr lang="en-AU" sz="1100">
                        <a:effectLst/>
                        <a:latin typeface="Armada"/>
                        <a:ea typeface="SimSun"/>
                        <a:cs typeface="Armada"/>
                      </a:endParaRPr>
                    </a:p>
                  </a:txBody>
                  <a:tcPr marL="20954" marR="20954" marT="0" marB="0"/>
                </a:tc>
                <a:tc>
                  <a:txBody>
                    <a:bodyPr/>
                    <a:lstStyle/>
                    <a:p>
                      <a:pPr>
                        <a:spcBef>
                          <a:spcPts val="600"/>
                        </a:spcBef>
                        <a:spcAft>
                          <a:spcPts val="0"/>
                        </a:spcAft>
                      </a:pPr>
                      <a:r>
                        <a:rPr lang="en-US" sz="1200">
                          <a:effectLst/>
                        </a:rPr>
                        <a:t>Uses informal and some formal oral and written mathematical language and representation to communicate mathematically</a:t>
                      </a:r>
                      <a:endParaRPr lang="en-AU" sz="1100">
                        <a:effectLst/>
                        <a:latin typeface="Armada"/>
                        <a:ea typeface="SimSun"/>
                        <a:cs typeface="Armada"/>
                      </a:endParaRPr>
                    </a:p>
                  </a:txBody>
                  <a:tcPr marL="20954" marR="20954" marT="0" marB="0"/>
                </a:tc>
              </a:tr>
              <a:tr h="321861">
                <a:tc rowSpan="3">
                  <a:txBody>
                    <a:bodyPr/>
                    <a:lstStyle/>
                    <a:p>
                      <a:pPr>
                        <a:spcBef>
                          <a:spcPts val="600"/>
                        </a:spcBef>
                        <a:spcAft>
                          <a:spcPts val="0"/>
                        </a:spcAft>
                      </a:pPr>
                      <a:r>
                        <a:rPr lang="en-US" sz="1200">
                          <a:effectLst/>
                        </a:rPr>
                        <a:t>3</a:t>
                      </a:r>
                      <a:endParaRPr lang="en-AU" sz="1100">
                        <a:effectLst/>
                        <a:latin typeface="Armada"/>
                        <a:ea typeface="SimSun"/>
                        <a:cs typeface="Armada"/>
                      </a:endParaRPr>
                    </a:p>
                  </a:txBody>
                  <a:tcPr marL="20954" marR="20954" marT="0" marB="0"/>
                </a:tc>
                <a:tc>
                  <a:txBody>
                    <a:bodyPr/>
                    <a:lstStyle/>
                    <a:p>
                      <a:pPr>
                        <a:spcBef>
                          <a:spcPts val="600"/>
                        </a:spcBef>
                        <a:spcAft>
                          <a:spcPts val="0"/>
                        </a:spcAft>
                      </a:pPr>
                      <a:r>
                        <a:rPr lang="en-US" sz="1200">
                          <a:effectLst/>
                        </a:rPr>
                        <a:t>3.09</a:t>
                      </a:r>
                      <a:endParaRPr lang="en-AU" sz="1100">
                        <a:effectLst/>
                        <a:latin typeface="Armada"/>
                        <a:ea typeface="SimSun"/>
                        <a:cs typeface="Armada"/>
                      </a:endParaRPr>
                    </a:p>
                  </a:txBody>
                  <a:tcPr marL="20954" marR="20954" marT="0" marB="0"/>
                </a:tc>
                <a:tc>
                  <a:txBody>
                    <a:bodyPr/>
                    <a:lstStyle/>
                    <a:p>
                      <a:pPr>
                        <a:spcBef>
                          <a:spcPts val="600"/>
                        </a:spcBef>
                        <a:spcAft>
                          <a:spcPts val="0"/>
                        </a:spcAft>
                      </a:pPr>
                      <a:r>
                        <a:rPr lang="en-US" sz="1200">
                          <a:effectLst/>
                        </a:rPr>
                        <a:t>Selects and interprets mathematical information that may be partly embedded in a range of familiar, and some less familiar, tasks and texts</a:t>
                      </a:r>
                      <a:endParaRPr lang="en-AU" sz="1100">
                        <a:effectLst/>
                        <a:latin typeface="Armada"/>
                        <a:ea typeface="SimSun"/>
                        <a:cs typeface="Armada"/>
                      </a:endParaRPr>
                    </a:p>
                  </a:txBody>
                  <a:tcPr marL="20954" marR="20954" marT="0" marB="0"/>
                </a:tc>
              </a:tr>
              <a:tr h="482793">
                <a:tc vMerge="1">
                  <a:txBody>
                    <a:bodyPr/>
                    <a:lstStyle/>
                    <a:p>
                      <a:endParaRPr lang="en-AU"/>
                    </a:p>
                  </a:txBody>
                  <a:tcPr/>
                </a:tc>
                <a:tc>
                  <a:txBody>
                    <a:bodyPr/>
                    <a:lstStyle/>
                    <a:p>
                      <a:pPr>
                        <a:spcBef>
                          <a:spcPts val="600"/>
                        </a:spcBef>
                        <a:spcAft>
                          <a:spcPts val="0"/>
                        </a:spcAft>
                      </a:pPr>
                      <a:r>
                        <a:rPr lang="en-US" sz="1200">
                          <a:effectLst/>
                        </a:rPr>
                        <a:t>3.10</a:t>
                      </a:r>
                      <a:endParaRPr lang="en-AU" sz="1100">
                        <a:effectLst/>
                        <a:latin typeface="Armada"/>
                        <a:ea typeface="SimSun"/>
                        <a:cs typeface="Armada"/>
                      </a:endParaRPr>
                    </a:p>
                  </a:txBody>
                  <a:tcPr marL="20954" marR="20954" marT="0" marB="0"/>
                </a:tc>
                <a:tc>
                  <a:txBody>
                    <a:bodyPr/>
                    <a:lstStyle/>
                    <a:p>
                      <a:pPr>
                        <a:spcBef>
                          <a:spcPts val="600"/>
                        </a:spcBef>
                        <a:spcAft>
                          <a:spcPts val="0"/>
                        </a:spcAft>
                      </a:pPr>
                      <a:r>
                        <a:rPr lang="en-US" sz="1200">
                          <a:effectLst/>
                        </a:rPr>
                        <a:t>Selects from and uses a variety of developing mathematical and problem solving strategies in a range of familiar and some less familiar contexts</a:t>
                      </a:r>
                      <a:endParaRPr lang="en-AU" sz="1100">
                        <a:effectLst/>
                        <a:latin typeface="Armada"/>
                        <a:ea typeface="SimSun"/>
                        <a:cs typeface="Armada"/>
                      </a:endParaRPr>
                    </a:p>
                  </a:txBody>
                  <a:tcPr marL="20954" marR="20954" marT="0" marB="0"/>
                </a:tc>
              </a:tr>
              <a:tr h="482793">
                <a:tc vMerge="1">
                  <a:txBody>
                    <a:bodyPr/>
                    <a:lstStyle/>
                    <a:p>
                      <a:endParaRPr lang="en-AU"/>
                    </a:p>
                  </a:txBody>
                  <a:tcPr/>
                </a:tc>
                <a:tc>
                  <a:txBody>
                    <a:bodyPr/>
                    <a:lstStyle/>
                    <a:p>
                      <a:pPr>
                        <a:spcBef>
                          <a:spcPts val="600"/>
                        </a:spcBef>
                        <a:spcAft>
                          <a:spcPts val="0"/>
                        </a:spcAft>
                      </a:pPr>
                      <a:r>
                        <a:rPr lang="en-US" sz="1200">
                          <a:effectLst/>
                        </a:rPr>
                        <a:t>3.11</a:t>
                      </a:r>
                      <a:endParaRPr lang="en-AU" sz="1100">
                        <a:effectLst/>
                        <a:latin typeface="Armada"/>
                        <a:ea typeface="SimSun"/>
                        <a:cs typeface="Armada"/>
                      </a:endParaRPr>
                    </a:p>
                  </a:txBody>
                  <a:tcPr marL="20954" marR="20954" marT="0" marB="0"/>
                </a:tc>
                <a:tc>
                  <a:txBody>
                    <a:bodyPr/>
                    <a:lstStyle/>
                    <a:p>
                      <a:pPr>
                        <a:spcBef>
                          <a:spcPts val="600"/>
                        </a:spcBef>
                        <a:spcAft>
                          <a:spcPts val="0"/>
                        </a:spcAft>
                      </a:pPr>
                      <a:r>
                        <a:rPr lang="en-US" sz="1200">
                          <a:effectLst/>
                        </a:rPr>
                        <a:t>Uses a combination of both informal and formal oral and written mathematical language and representation to communicate mathematically</a:t>
                      </a:r>
                      <a:endParaRPr lang="en-AU" sz="1100">
                        <a:effectLst/>
                        <a:latin typeface="Armada"/>
                        <a:ea typeface="SimSun"/>
                        <a:cs typeface="Armada"/>
                      </a:endParaRPr>
                    </a:p>
                  </a:txBody>
                  <a:tcPr marL="20954" marR="20954" marT="0" marB="0"/>
                </a:tc>
              </a:tr>
              <a:tr h="321861">
                <a:tc rowSpan="3">
                  <a:txBody>
                    <a:bodyPr/>
                    <a:lstStyle/>
                    <a:p>
                      <a:pPr>
                        <a:spcBef>
                          <a:spcPts val="600"/>
                        </a:spcBef>
                        <a:spcAft>
                          <a:spcPts val="0"/>
                        </a:spcAft>
                      </a:pPr>
                      <a:r>
                        <a:rPr lang="en-US" sz="1200">
                          <a:effectLst/>
                        </a:rPr>
                        <a:t>4</a:t>
                      </a:r>
                      <a:endParaRPr lang="en-AU" sz="1100">
                        <a:effectLst/>
                        <a:latin typeface="Armada"/>
                        <a:ea typeface="SimSun"/>
                        <a:cs typeface="Armada"/>
                      </a:endParaRPr>
                    </a:p>
                  </a:txBody>
                  <a:tcPr marL="20954" marR="20954" marT="0" marB="0"/>
                </a:tc>
                <a:tc>
                  <a:txBody>
                    <a:bodyPr/>
                    <a:lstStyle/>
                    <a:p>
                      <a:pPr>
                        <a:spcBef>
                          <a:spcPts val="600"/>
                        </a:spcBef>
                        <a:spcAft>
                          <a:spcPts val="0"/>
                        </a:spcAft>
                      </a:pPr>
                      <a:r>
                        <a:rPr lang="en-US" sz="1200">
                          <a:effectLst/>
                        </a:rPr>
                        <a:t>4.09</a:t>
                      </a:r>
                      <a:endParaRPr lang="en-AU" sz="1100">
                        <a:effectLst/>
                        <a:latin typeface="Armada"/>
                        <a:ea typeface="SimSun"/>
                        <a:cs typeface="Armada"/>
                      </a:endParaRPr>
                    </a:p>
                  </a:txBody>
                  <a:tcPr marL="20954" marR="20954" marT="0" marB="0"/>
                </a:tc>
                <a:tc>
                  <a:txBody>
                    <a:bodyPr/>
                    <a:lstStyle/>
                    <a:p>
                      <a:pPr>
                        <a:spcBef>
                          <a:spcPts val="600"/>
                        </a:spcBef>
                        <a:spcAft>
                          <a:spcPts val="0"/>
                        </a:spcAft>
                      </a:pPr>
                      <a:r>
                        <a:rPr lang="en-US" sz="1200">
                          <a:effectLst/>
                        </a:rPr>
                        <a:t>Extracts and evaluates the mathematical information embedded in a range of tasks and texts</a:t>
                      </a:r>
                      <a:endParaRPr lang="en-AU" sz="1100">
                        <a:effectLst/>
                        <a:latin typeface="Armada"/>
                        <a:ea typeface="SimSun"/>
                        <a:cs typeface="Armada"/>
                      </a:endParaRPr>
                    </a:p>
                  </a:txBody>
                  <a:tcPr marL="20954" marR="20954" marT="0" marB="0"/>
                </a:tc>
              </a:tr>
              <a:tr h="321861">
                <a:tc vMerge="1">
                  <a:txBody>
                    <a:bodyPr/>
                    <a:lstStyle/>
                    <a:p>
                      <a:endParaRPr lang="en-AU"/>
                    </a:p>
                  </a:txBody>
                  <a:tcPr/>
                </a:tc>
                <a:tc>
                  <a:txBody>
                    <a:bodyPr/>
                    <a:lstStyle/>
                    <a:p>
                      <a:pPr>
                        <a:spcBef>
                          <a:spcPts val="600"/>
                        </a:spcBef>
                        <a:spcAft>
                          <a:spcPts val="0"/>
                        </a:spcAft>
                      </a:pPr>
                      <a:r>
                        <a:rPr lang="en-US" sz="1200">
                          <a:effectLst/>
                        </a:rPr>
                        <a:t>4.10</a:t>
                      </a:r>
                      <a:endParaRPr lang="en-AU" sz="1100">
                        <a:effectLst/>
                        <a:latin typeface="Armada"/>
                        <a:ea typeface="SimSun"/>
                        <a:cs typeface="Armada"/>
                      </a:endParaRPr>
                    </a:p>
                  </a:txBody>
                  <a:tcPr marL="20954" marR="20954" marT="0" marB="0"/>
                </a:tc>
                <a:tc>
                  <a:txBody>
                    <a:bodyPr/>
                    <a:lstStyle/>
                    <a:p>
                      <a:pPr>
                        <a:spcBef>
                          <a:spcPts val="600"/>
                        </a:spcBef>
                        <a:spcAft>
                          <a:spcPts val="0"/>
                        </a:spcAft>
                      </a:pPr>
                      <a:r>
                        <a:rPr lang="en-US" sz="1200">
                          <a:effectLst/>
                        </a:rPr>
                        <a:t>Selects from, and applies, an expanding range of mathematical and problem solving strategies in a range of contexts</a:t>
                      </a:r>
                      <a:endParaRPr lang="en-AU" sz="1100">
                        <a:effectLst/>
                        <a:latin typeface="Armada"/>
                        <a:ea typeface="SimSun"/>
                        <a:cs typeface="Armada"/>
                      </a:endParaRPr>
                    </a:p>
                  </a:txBody>
                  <a:tcPr marL="20954" marR="20954" marT="0" marB="0"/>
                </a:tc>
              </a:tr>
              <a:tr h="321861">
                <a:tc vMerge="1">
                  <a:txBody>
                    <a:bodyPr/>
                    <a:lstStyle/>
                    <a:p>
                      <a:endParaRPr lang="en-AU"/>
                    </a:p>
                  </a:txBody>
                  <a:tcPr/>
                </a:tc>
                <a:tc>
                  <a:txBody>
                    <a:bodyPr/>
                    <a:lstStyle/>
                    <a:p>
                      <a:pPr>
                        <a:spcBef>
                          <a:spcPts val="600"/>
                        </a:spcBef>
                        <a:spcAft>
                          <a:spcPts val="0"/>
                        </a:spcAft>
                      </a:pPr>
                      <a:r>
                        <a:rPr lang="en-US" sz="1200">
                          <a:effectLst/>
                        </a:rPr>
                        <a:t>4.11</a:t>
                      </a:r>
                      <a:endParaRPr lang="en-AU" sz="1100">
                        <a:effectLst/>
                        <a:latin typeface="Armada"/>
                        <a:ea typeface="SimSun"/>
                        <a:cs typeface="Armada"/>
                      </a:endParaRPr>
                    </a:p>
                  </a:txBody>
                  <a:tcPr marL="20954" marR="20954" marT="0" marB="0"/>
                </a:tc>
                <a:tc>
                  <a:txBody>
                    <a:bodyPr/>
                    <a:lstStyle/>
                    <a:p>
                      <a:pPr>
                        <a:spcBef>
                          <a:spcPts val="600"/>
                        </a:spcBef>
                        <a:spcAft>
                          <a:spcPts val="0"/>
                        </a:spcAft>
                      </a:pPr>
                      <a:r>
                        <a:rPr lang="en-US" sz="1200">
                          <a:effectLst/>
                        </a:rPr>
                        <a:t>Uses a range of informal and formal oral and written mathematical language and symbols to communicate mathematically</a:t>
                      </a:r>
                      <a:endParaRPr lang="en-AU" sz="1100">
                        <a:effectLst/>
                        <a:latin typeface="Armada"/>
                        <a:ea typeface="SimSun"/>
                        <a:cs typeface="Armada"/>
                      </a:endParaRPr>
                    </a:p>
                  </a:txBody>
                  <a:tcPr marL="20954" marR="20954" marT="0" marB="0"/>
                </a:tc>
              </a:tr>
              <a:tr h="321861">
                <a:tc rowSpan="3">
                  <a:txBody>
                    <a:bodyPr/>
                    <a:lstStyle/>
                    <a:p>
                      <a:pPr>
                        <a:spcBef>
                          <a:spcPts val="600"/>
                        </a:spcBef>
                        <a:spcAft>
                          <a:spcPts val="0"/>
                        </a:spcAft>
                      </a:pPr>
                      <a:r>
                        <a:rPr lang="en-US" sz="1200">
                          <a:effectLst/>
                        </a:rPr>
                        <a:t>5</a:t>
                      </a:r>
                      <a:endParaRPr lang="en-AU" sz="1100">
                        <a:effectLst/>
                        <a:latin typeface="Armada"/>
                        <a:ea typeface="SimSun"/>
                        <a:cs typeface="Armada"/>
                      </a:endParaRPr>
                    </a:p>
                  </a:txBody>
                  <a:tcPr marL="20954" marR="20954" marT="0" marB="0"/>
                </a:tc>
                <a:tc>
                  <a:txBody>
                    <a:bodyPr/>
                    <a:lstStyle/>
                    <a:p>
                      <a:pPr>
                        <a:spcBef>
                          <a:spcPts val="600"/>
                        </a:spcBef>
                        <a:spcAft>
                          <a:spcPts val="0"/>
                        </a:spcAft>
                      </a:pPr>
                      <a:r>
                        <a:rPr lang="en-US" sz="1200">
                          <a:effectLst/>
                        </a:rPr>
                        <a:t>5.09</a:t>
                      </a:r>
                      <a:endParaRPr lang="en-AU" sz="1100">
                        <a:effectLst/>
                        <a:latin typeface="Armada"/>
                        <a:ea typeface="SimSun"/>
                        <a:cs typeface="Armada"/>
                      </a:endParaRPr>
                    </a:p>
                  </a:txBody>
                  <a:tcPr marL="20954" marR="20954" marT="0" marB="0"/>
                </a:tc>
                <a:tc>
                  <a:txBody>
                    <a:bodyPr/>
                    <a:lstStyle/>
                    <a:p>
                      <a:pPr>
                        <a:spcBef>
                          <a:spcPts val="600"/>
                        </a:spcBef>
                        <a:spcAft>
                          <a:spcPts val="0"/>
                        </a:spcAft>
                      </a:pPr>
                      <a:r>
                        <a:rPr lang="en-US" sz="1200">
                          <a:effectLst/>
                        </a:rPr>
                        <a:t>Analyses and synthesises highly embedded mathematical information in a broad range of tasks and texts</a:t>
                      </a:r>
                      <a:endParaRPr lang="en-AU" sz="1100">
                        <a:effectLst/>
                        <a:latin typeface="Armada"/>
                        <a:ea typeface="SimSun"/>
                        <a:cs typeface="Armada"/>
                      </a:endParaRPr>
                    </a:p>
                  </a:txBody>
                  <a:tcPr marL="20954" marR="20954" marT="0" marB="0"/>
                </a:tc>
              </a:tr>
              <a:tr h="482793">
                <a:tc vMerge="1">
                  <a:txBody>
                    <a:bodyPr/>
                    <a:lstStyle/>
                    <a:p>
                      <a:endParaRPr lang="en-AU"/>
                    </a:p>
                  </a:txBody>
                  <a:tcPr/>
                </a:tc>
                <a:tc>
                  <a:txBody>
                    <a:bodyPr/>
                    <a:lstStyle/>
                    <a:p>
                      <a:pPr>
                        <a:spcBef>
                          <a:spcPts val="600"/>
                        </a:spcBef>
                        <a:spcAft>
                          <a:spcPts val="0"/>
                        </a:spcAft>
                      </a:pPr>
                      <a:r>
                        <a:rPr lang="en-US" sz="1200">
                          <a:effectLst/>
                        </a:rPr>
                        <a:t>5.10</a:t>
                      </a:r>
                      <a:endParaRPr lang="en-AU" sz="1100">
                        <a:effectLst/>
                        <a:latin typeface="Armada"/>
                        <a:ea typeface="SimSun"/>
                        <a:cs typeface="Armada"/>
                      </a:endParaRPr>
                    </a:p>
                  </a:txBody>
                  <a:tcPr marL="20954" marR="20954" marT="0" marB="0"/>
                </a:tc>
                <a:tc>
                  <a:txBody>
                    <a:bodyPr/>
                    <a:lstStyle/>
                    <a:p>
                      <a:pPr>
                        <a:spcBef>
                          <a:spcPts val="600"/>
                        </a:spcBef>
                        <a:spcAft>
                          <a:spcPts val="0"/>
                        </a:spcAft>
                      </a:pPr>
                      <a:r>
                        <a:rPr lang="en-US" sz="1200">
                          <a:effectLst/>
                        </a:rPr>
                        <a:t>Selects from, and flexibly applies, a wide range of highly developed mathematical and problem solving strategies and techniques in a broad range of contexts</a:t>
                      </a:r>
                      <a:endParaRPr lang="en-AU" sz="1100">
                        <a:effectLst/>
                        <a:latin typeface="Armada"/>
                        <a:ea typeface="SimSun"/>
                        <a:cs typeface="Armada"/>
                      </a:endParaRPr>
                    </a:p>
                  </a:txBody>
                  <a:tcPr marL="20954" marR="20954" marT="0" marB="0"/>
                </a:tc>
              </a:tr>
              <a:tr h="482793">
                <a:tc vMerge="1">
                  <a:txBody>
                    <a:bodyPr/>
                    <a:lstStyle/>
                    <a:p>
                      <a:endParaRPr lang="en-AU"/>
                    </a:p>
                  </a:txBody>
                  <a:tcPr/>
                </a:tc>
                <a:tc>
                  <a:txBody>
                    <a:bodyPr/>
                    <a:lstStyle/>
                    <a:p>
                      <a:pPr>
                        <a:spcBef>
                          <a:spcPts val="600"/>
                        </a:spcBef>
                        <a:spcAft>
                          <a:spcPts val="0"/>
                        </a:spcAft>
                      </a:pPr>
                      <a:r>
                        <a:rPr lang="en-US" sz="1200">
                          <a:effectLst/>
                        </a:rPr>
                        <a:t>5.11</a:t>
                      </a:r>
                      <a:endParaRPr lang="en-AU" sz="1100">
                        <a:effectLst/>
                        <a:latin typeface="Armada"/>
                        <a:ea typeface="SimSun"/>
                        <a:cs typeface="Armada"/>
                      </a:endParaRPr>
                    </a:p>
                  </a:txBody>
                  <a:tcPr marL="20954" marR="20954" marT="0" marB="0"/>
                </a:tc>
                <a:tc>
                  <a:txBody>
                    <a:bodyPr/>
                    <a:lstStyle/>
                    <a:p>
                      <a:pPr>
                        <a:spcBef>
                          <a:spcPts val="600"/>
                        </a:spcBef>
                        <a:spcAft>
                          <a:spcPts val="0"/>
                        </a:spcAft>
                      </a:pPr>
                      <a:r>
                        <a:rPr lang="en-US" sz="1200" dirty="0">
                          <a:effectLst/>
                        </a:rPr>
                        <a:t>Uses a wide range of mainly formal, and some informal, oral and written mathematical language and representation to communicate mathematically</a:t>
                      </a:r>
                      <a:endParaRPr lang="en-AU" sz="1100" dirty="0">
                        <a:effectLst/>
                        <a:latin typeface="Armada"/>
                        <a:ea typeface="SimSun"/>
                        <a:cs typeface="Armada"/>
                      </a:endParaRPr>
                    </a:p>
                  </a:txBody>
                  <a:tcPr marL="20954" marR="20954" marT="0" marB="0"/>
                </a:tc>
              </a:tr>
            </a:tbl>
          </a:graphicData>
        </a:graphic>
      </p:graphicFrame>
    </p:spTree>
    <p:extLst>
      <p:ext uri="{BB962C8B-B14F-4D97-AF65-F5344CB8AC3E}">
        <p14:creationId xmlns:p14="http://schemas.microsoft.com/office/powerpoint/2010/main" val="24579801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cap="all" dirty="0"/>
              <a:t>LLN </a:t>
            </a:r>
            <a:r>
              <a:rPr lang="en-AU" b="1" cap="all" dirty="0" smtClean="0"/>
              <a:t>Specialist</a:t>
            </a:r>
            <a:endParaRPr lang="en-AU" dirty="0"/>
          </a:p>
        </p:txBody>
      </p:sp>
      <p:graphicFrame>
        <p:nvGraphicFramePr>
          <p:cNvPr id="5" name="Diagram 4"/>
          <p:cNvGraphicFramePr/>
          <p:nvPr>
            <p:extLst>
              <p:ext uri="{D42A27DB-BD31-4B8C-83A1-F6EECF244321}">
                <p14:modId xmlns:p14="http://schemas.microsoft.com/office/powerpoint/2010/main" val="1677788220"/>
              </p:ext>
            </p:extLst>
          </p:nvPr>
        </p:nvGraphicFramePr>
        <p:xfrm>
          <a:off x="755576" y="1988840"/>
          <a:ext cx="7488832" cy="27363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880037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LLN specialist assistance</a:t>
            </a:r>
            <a:endParaRPr lang="en-AU" dirty="0"/>
          </a:p>
        </p:txBody>
      </p:sp>
      <p:sp>
        <p:nvSpPr>
          <p:cNvPr id="3" name="Content Placeholder 2"/>
          <p:cNvSpPr>
            <a:spLocks noGrp="1"/>
          </p:cNvSpPr>
          <p:nvPr>
            <p:ph idx="1"/>
          </p:nvPr>
        </p:nvSpPr>
        <p:spPr>
          <a:xfrm>
            <a:off x="457200" y="1628800"/>
            <a:ext cx="8229600" cy="4695800"/>
          </a:xfrm>
        </p:spPr>
        <p:txBody>
          <a:bodyPr>
            <a:normAutofit fontScale="85000" lnSpcReduction="20000"/>
          </a:bodyPr>
          <a:lstStyle/>
          <a:p>
            <a:pPr marL="0" indent="0">
              <a:buNone/>
            </a:pPr>
            <a:r>
              <a:rPr lang="en-US" b="1" dirty="0"/>
              <a:t>may include the following:</a:t>
            </a:r>
            <a:endParaRPr lang="en-AU" b="1" dirty="0"/>
          </a:p>
          <a:p>
            <a:pPr lvl="0"/>
            <a:r>
              <a:rPr lang="en-US" dirty="0"/>
              <a:t>Conducting validated LLN assessment</a:t>
            </a:r>
            <a:endParaRPr lang="en-AU" b="1" dirty="0"/>
          </a:p>
          <a:p>
            <a:pPr lvl="0"/>
            <a:r>
              <a:rPr lang="en-US" dirty="0"/>
              <a:t>Assistance with development of appropriate curriculum and materials</a:t>
            </a:r>
            <a:endParaRPr lang="en-AU" b="1" dirty="0"/>
          </a:p>
          <a:p>
            <a:pPr lvl="0"/>
            <a:r>
              <a:rPr lang="en-US" dirty="0"/>
              <a:t>Specialist consultants</a:t>
            </a:r>
            <a:endParaRPr lang="en-AU" b="1" dirty="0"/>
          </a:p>
          <a:p>
            <a:pPr lvl="0"/>
            <a:r>
              <a:rPr lang="en-US" dirty="0"/>
              <a:t>Team teaching</a:t>
            </a:r>
            <a:endParaRPr lang="en-AU" b="1" dirty="0"/>
          </a:p>
          <a:p>
            <a:pPr lvl="0"/>
            <a:r>
              <a:rPr lang="en-US" dirty="0"/>
              <a:t>Mentoring</a:t>
            </a:r>
            <a:endParaRPr lang="en-AU" b="1" dirty="0"/>
          </a:p>
          <a:p>
            <a:pPr lvl="0"/>
            <a:r>
              <a:rPr lang="en-US" dirty="0"/>
              <a:t>Referrals </a:t>
            </a:r>
            <a:endParaRPr lang="en-AU" b="1" dirty="0"/>
          </a:p>
          <a:p>
            <a:pPr marL="0" indent="0">
              <a:buNone/>
            </a:pPr>
            <a:r>
              <a:rPr lang="en-GB" b="1" dirty="0"/>
              <a:t>Type of Help</a:t>
            </a:r>
            <a:endParaRPr lang="en-AU" b="1" dirty="0"/>
          </a:p>
          <a:p>
            <a:pPr lvl="0"/>
            <a:r>
              <a:rPr lang="en-AU" dirty="0"/>
              <a:t>One-on-one LLN tuition delivered by a specialist </a:t>
            </a:r>
            <a:endParaRPr lang="en-AU" b="1" dirty="0"/>
          </a:p>
          <a:p>
            <a:pPr lvl="0"/>
            <a:r>
              <a:rPr lang="en-AU" dirty="0"/>
              <a:t>Small group LLN support training delivered by a specialist </a:t>
            </a:r>
            <a:endParaRPr lang="en-AU" b="1" dirty="0"/>
          </a:p>
          <a:p>
            <a:pPr lvl="0"/>
            <a:r>
              <a:rPr lang="en-AU" dirty="0"/>
              <a:t>Team teaching </a:t>
            </a:r>
            <a:endParaRPr lang="en-AU" b="1" dirty="0"/>
          </a:p>
          <a:p>
            <a:pPr lvl="0"/>
            <a:r>
              <a:rPr lang="en-AU" dirty="0"/>
              <a:t>Language expert working alone model </a:t>
            </a:r>
            <a:endParaRPr lang="en-AU" b="1" dirty="0"/>
          </a:p>
          <a:p>
            <a:endParaRPr lang="en-AU" dirty="0"/>
          </a:p>
        </p:txBody>
      </p:sp>
    </p:spTree>
    <p:extLst>
      <p:ext uri="{BB962C8B-B14F-4D97-AF65-F5344CB8AC3E}">
        <p14:creationId xmlns:p14="http://schemas.microsoft.com/office/powerpoint/2010/main" val="10441139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Assessment</a:t>
            </a:r>
            <a:endParaRPr lang="en-AU" dirty="0"/>
          </a:p>
        </p:txBody>
      </p:sp>
      <p:graphicFrame>
        <p:nvGraphicFramePr>
          <p:cNvPr id="4" name="Table 3"/>
          <p:cNvGraphicFramePr>
            <a:graphicFrameLocks noGrp="1"/>
          </p:cNvGraphicFramePr>
          <p:nvPr>
            <p:extLst>
              <p:ext uri="{D42A27DB-BD31-4B8C-83A1-F6EECF244321}">
                <p14:modId xmlns:p14="http://schemas.microsoft.com/office/powerpoint/2010/main" val="868930251"/>
              </p:ext>
            </p:extLst>
          </p:nvPr>
        </p:nvGraphicFramePr>
        <p:xfrm>
          <a:off x="611560" y="1397000"/>
          <a:ext cx="7992888" cy="4500245"/>
        </p:xfrm>
        <a:graphic>
          <a:graphicData uri="http://schemas.openxmlformats.org/drawingml/2006/table">
            <a:tbl>
              <a:tblPr firstRow="1" bandRow="1">
                <a:tableStyleId>{5C22544A-7EE6-4342-B048-85BDC9FD1C3A}</a:tableStyleId>
              </a:tblPr>
              <a:tblGrid>
                <a:gridCol w="3240360"/>
                <a:gridCol w="4752528"/>
              </a:tblGrid>
              <a:tr h="370840">
                <a:tc>
                  <a:txBody>
                    <a:bodyPr/>
                    <a:lstStyle/>
                    <a:p>
                      <a:r>
                        <a:rPr lang="en-AU" sz="1200" b="0" dirty="0" smtClean="0">
                          <a:latin typeface="Calibri" pitchFamily="34" charset="0"/>
                          <a:cs typeface="Calibri" pitchFamily="34" charset="0"/>
                        </a:rPr>
                        <a:t>Elements of Competence</a:t>
                      </a:r>
                      <a:endParaRPr lang="en-AU" sz="1200" b="0" dirty="0">
                        <a:latin typeface="Calibri" pitchFamily="34" charset="0"/>
                        <a:cs typeface="Calibri" pitchFamily="34" charset="0"/>
                      </a:endParaRPr>
                    </a:p>
                  </a:txBody>
                  <a:tcPr/>
                </a:tc>
                <a:tc>
                  <a:txBody>
                    <a:bodyPr/>
                    <a:lstStyle/>
                    <a:p>
                      <a:r>
                        <a:rPr lang="en-AU" sz="1200" b="0" dirty="0" smtClean="0">
                          <a:latin typeface="Calibri" pitchFamily="34" charset="0"/>
                          <a:cs typeface="Calibri" pitchFamily="34" charset="0"/>
                        </a:rPr>
                        <a:t>Assessment task</a:t>
                      </a:r>
                      <a:endParaRPr lang="en-AU" sz="1200" b="0" dirty="0">
                        <a:latin typeface="Calibri" pitchFamily="34" charset="0"/>
                        <a:cs typeface="Calibri" pitchFamily="34" charset="0"/>
                      </a:endParaRPr>
                    </a:p>
                  </a:txBody>
                  <a:tcPr/>
                </a:tc>
              </a:tr>
              <a:tr h="370840">
                <a:tc>
                  <a:txBody>
                    <a:bodyPr/>
                    <a:lstStyle/>
                    <a:p>
                      <a:pPr marL="177800" indent="-177800" algn="l" fontAlgn="b">
                        <a:buFontTx/>
                        <a:buNone/>
                      </a:pPr>
                      <a:r>
                        <a:rPr lang="en-US" sz="1200" b="0" i="0" u="none" strike="noStrike" dirty="0" smtClean="0">
                          <a:solidFill>
                            <a:srgbClr val="000000"/>
                          </a:solidFill>
                          <a:effectLst/>
                          <a:latin typeface="Calibri" pitchFamily="34" charset="0"/>
                          <a:cs typeface="Calibri" pitchFamily="34" charset="0"/>
                        </a:rPr>
                        <a:t>1.</a:t>
                      </a:r>
                      <a:r>
                        <a:rPr lang="en-US" sz="1200" b="0" i="0" u="none" strike="noStrike" baseline="0" dirty="0" smtClean="0">
                          <a:solidFill>
                            <a:srgbClr val="000000"/>
                          </a:solidFill>
                          <a:effectLst/>
                          <a:latin typeface="Calibri" pitchFamily="34" charset="0"/>
                          <a:cs typeface="Calibri" pitchFamily="34" charset="0"/>
                        </a:rPr>
                        <a:t> </a:t>
                      </a:r>
                      <a:r>
                        <a:rPr lang="en-US" sz="1200" b="0" i="0" u="none" strike="noStrike" dirty="0" smtClean="0">
                          <a:solidFill>
                            <a:srgbClr val="000000"/>
                          </a:solidFill>
                          <a:effectLst/>
                          <a:latin typeface="Calibri" pitchFamily="34" charset="0"/>
                          <a:cs typeface="Calibri" pitchFamily="34" charset="0"/>
                        </a:rPr>
                        <a:t>Determine </a:t>
                      </a:r>
                      <a:r>
                        <a:rPr lang="en-US" sz="1200" b="0" i="0" u="none" strike="noStrike" dirty="0">
                          <a:solidFill>
                            <a:srgbClr val="000000"/>
                          </a:solidFill>
                          <a:effectLst/>
                          <a:latin typeface="Calibri" pitchFamily="34" charset="0"/>
                          <a:cs typeface="Calibri" pitchFamily="34" charset="0"/>
                        </a:rPr>
                        <a:t>the core LLN requirements of the training</a:t>
                      </a:r>
                      <a:endParaRPr lang="en-AU" sz="1200" b="0" i="0" u="none" strike="noStrike" dirty="0">
                        <a:solidFill>
                          <a:srgbClr val="000000"/>
                        </a:solidFill>
                        <a:effectLst/>
                        <a:latin typeface="Calibri" pitchFamily="34" charset="0"/>
                        <a:cs typeface="Calibri" pitchFamily="34" charset="0"/>
                      </a:endParaRPr>
                    </a:p>
                  </a:txBody>
                  <a:tcPr marL="9525" marR="9525" marT="9525" marB="0"/>
                </a:tc>
                <a:tc>
                  <a:txBody>
                    <a:bodyPr/>
                    <a:lstStyle/>
                    <a:p>
                      <a:pPr marL="355600" indent="-355600" algn="l" fontAlgn="ctr"/>
                      <a:r>
                        <a:rPr lang="en-US" sz="1200" b="1" i="0" u="none" strike="noStrike" dirty="0">
                          <a:solidFill>
                            <a:srgbClr val="000000"/>
                          </a:solidFill>
                          <a:effectLst/>
                          <a:latin typeface="Calibri" pitchFamily="34" charset="0"/>
                          <a:cs typeface="Calibri" pitchFamily="34" charset="0"/>
                        </a:rPr>
                        <a:t>Part 1- LLN Knowledge </a:t>
                      </a:r>
                      <a:r>
                        <a:rPr lang="en-US" sz="1200" b="1" i="0" u="none" strike="noStrike" dirty="0" smtClean="0">
                          <a:solidFill>
                            <a:srgbClr val="000000"/>
                          </a:solidFill>
                          <a:effectLst/>
                          <a:latin typeface="Calibri" pitchFamily="34" charset="0"/>
                          <a:cs typeface="Calibri" pitchFamily="34" charset="0"/>
                        </a:rPr>
                        <a:t>Questions</a:t>
                      </a:r>
                    </a:p>
                    <a:p>
                      <a:pPr marL="355600" indent="-355600" algn="l" fontAlgn="ctr"/>
                      <a:r>
                        <a:rPr lang="en-AU" sz="1200" b="0" i="0" u="none" strike="noStrike" dirty="0" smtClean="0">
                          <a:solidFill>
                            <a:srgbClr val="000000"/>
                          </a:solidFill>
                          <a:effectLst/>
                          <a:latin typeface="Calibri" pitchFamily="34" charset="0"/>
                          <a:cs typeface="Calibri" pitchFamily="34" charset="0"/>
                        </a:rPr>
                        <a:t>1.       Define the core LLN skills.</a:t>
                      </a:r>
                    </a:p>
                    <a:p>
                      <a:pPr marL="355600" indent="-355600" algn="l" fontAlgn="ctr"/>
                      <a:r>
                        <a:rPr lang="en-AU" sz="1200" b="0" i="0" u="none" strike="noStrike" dirty="0" smtClean="0">
                          <a:solidFill>
                            <a:srgbClr val="000000"/>
                          </a:solidFill>
                          <a:effectLst/>
                          <a:latin typeface="Calibri" pitchFamily="34" charset="0"/>
                          <a:cs typeface="Calibri" pitchFamily="34" charset="0"/>
                        </a:rPr>
                        <a:t>2.       Describe the national policy on the integration of LLN into training package competencies.  What is your interpretation of this policy and how does it affect the VET sector?</a:t>
                      </a:r>
                    </a:p>
                    <a:p>
                      <a:pPr marL="355600" indent="-355600" algn="l" fontAlgn="ctr"/>
                      <a:r>
                        <a:rPr lang="en-AU" sz="1200" b="0" i="0" u="none" strike="noStrike" dirty="0" smtClean="0">
                          <a:solidFill>
                            <a:srgbClr val="000000"/>
                          </a:solidFill>
                          <a:effectLst/>
                          <a:latin typeface="Calibri" pitchFamily="34" charset="0"/>
                          <a:cs typeface="Calibri" pitchFamily="34" charset="0"/>
                        </a:rPr>
                        <a:t>3.       What responsibilities do you and your RTO have regarding LLN in relation to the following:</a:t>
                      </a:r>
                    </a:p>
                    <a:p>
                      <a:pPr marL="444500" indent="-88900" algn="l" fontAlgn="ctr">
                        <a:buFont typeface="Arial" pitchFamily="34" charset="0"/>
                        <a:buChar char="•"/>
                      </a:pPr>
                      <a:r>
                        <a:rPr lang="en-AU" sz="1200" b="0" i="0" u="none" strike="noStrike" dirty="0" smtClean="0">
                          <a:solidFill>
                            <a:srgbClr val="000000"/>
                          </a:solidFill>
                          <a:effectLst/>
                          <a:latin typeface="Calibri" pitchFamily="34" charset="0"/>
                          <a:cs typeface="Calibri" pitchFamily="34" charset="0"/>
                        </a:rPr>
                        <a:t>equal opportunity legislation</a:t>
                      </a:r>
                    </a:p>
                    <a:p>
                      <a:pPr marL="444500" indent="-88900" algn="l" fontAlgn="ctr">
                        <a:buFont typeface="Arial" pitchFamily="34" charset="0"/>
                        <a:buChar char="•"/>
                      </a:pPr>
                      <a:r>
                        <a:rPr lang="en-AU" sz="1200" b="0" i="0" u="none" strike="noStrike" dirty="0" smtClean="0">
                          <a:solidFill>
                            <a:srgbClr val="000000"/>
                          </a:solidFill>
                          <a:effectLst/>
                          <a:latin typeface="Calibri" pitchFamily="34" charset="0"/>
                          <a:cs typeface="Calibri" pitchFamily="34" charset="0"/>
                        </a:rPr>
                        <a:t>privacy legislation</a:t>
                      </a:r>
                    </a:p>
                    <a:p>
                      <a:pPr marL="444500" indent="-88900" algn="l" fontAlgn="ctr">
                        <a:buFont typeface="Arial" pitchFamily="34" charset="0"/>
                        <a:buChar char="•"/>
                      </a:pPr>
                      <a:r>
                        <a:rPr lang="en-AU" sz="1200" b="0" i="0" u="none" strike="noStrike" dirty="0" smtClean="0">
                          <a:solidFill>
                            <a:srgbClr val="000000"/>
                          </a:solidFill>
                          <a:effectLst/>
                          <a:latin typeface="Calibri" pitchFamily="34" charset="0"/>
                          <a:cs typeface="Calibri" pitchFamily="34" charset="0"/>
                        </a:rPr>
                        <a:t>organisational requirements</a:t>
                      </a:r>
                    </a:p>
                    <a:p>
                      <a:pPr marL="355600" indent="-355600" algn="l" fontAlgn="ctr"/>
                      <a:r>
                        <a:rPr lang="en-AU" sz="1200" b="0" i="0" u="none" strike="noStrike" dirty="0" smtClean="0">
                          <a:solidFill>
                            <a:srgbClr val="000000"/>
                          </a:solidFill>
                          <a:effectLst/>
                          <a:latin typeface="Calibri" pitchFamily="34" charset="0"/>
                          <a:cs typeface="Calibri" pitchFamily="34" charset="0"/>
                        </a:rPr>
                        <a:t>4.       How do you (or your RTO) determine the LLN skills levels of your learners?</a:t>
                      </a:r>
                    </a:p>
                    <a:p>
                      <a:pPr marL="355600" indent="-355600" algn="l" fontAlgn="ctr"/>
                      <a:r>
                        <a:rPr lang="en-AU" sz="1200" b="0" i="0" u="none" strike="noStrike" dirty="0" smtClean="0">
                          <a:solidFill>
                            <a:srgbClr val="000000"/>
                          </a:solidFill>
                          <a:effectLst/>
                          <a:latin typeface="Calibri" pitchFamily="34" charset="0"/>
                          <a:cs typeface="Calibri" pitchFamily="34" charset="0"/>
                        </a:rPr>
                        <a:t>5.       In your current practice, how do you apply learning support strategies to assist learners to develop the required core LLN skills?</a:t>
                      </a:r>
                    </a:p>
                  </a:txBody>
                  <a:tcPr marL="9525" marR="9525" marT="9525" marB="0"/>
                </a:tc>
              </a:tr>
              <a:tr h="370840">
                <a:tc>
                  <a:txBody>
                    <a:bodyPr/>
                    <a:lstStyle/>
                    <a:p>
                      <a:pPr marL="0" indent="0" algn="l" fontAlgn="b">
                        <a:buFontTx/>
                        <a:buNone/>
                      </a:pPr>
                      <a:r>
                        <a:rPr lang="en-US" sz="1200" b="0" i="0" u="none" strike="noStrike" dirty="0" smtClean="0">
                          <a:solidFill>
                            <a:srgbClr val="000000"/>
                          </a:solidFill>
                          <a:effectLst/>
                          <a:latin typeface="Calibri" pitchFamily="34" charset="0"/>
                          <a:cs typeface="Calibri" pitchFamily="34" charset="0"/>
                        </a:rPr>
                        <a:t>2. Access </a:t>
                      </a:r>
                      <a:r>
                        <a:rPr lang="en-US" sz="1200" b="0" i="0" u="none" strike="noStrike" dirty="0">
                          <a:solidFill>
                            <a:srgbClr val="000000"/>
                          </a:solidFill>
                          <a:effectLst/>
                          <a:latin typeface="Calibri" pitchFamily="34" charset="0"/>
                          <a:cs typeface="Calibri" pitchFamily="34" charset="0"/>
                        </a:rPr>
                        <a:t>specialist learning support</a:t>
                      </a:r>
                    </a:p>
                  </a:txBody>
                  <a:tcPr marL="9525" marR="9525" marT="9525" marB="0"/>
                </a:tc>
                <a:tc>
                  <a:txBody>
                    <a:bodyPr/>
                    <a:lstStyle/>
                    <a:p>
                      <a:r>
                        <a:rPr lang="en-AU" sz="1200" b="1" smtClean="0">
                          <a:latin typeface="Calibri" pitchFamily="34" charset="0"/>
                          <a:cs typeface="Calibri" pitchFamily="34" charset="0"/>
                        </a:rPr>
                        <a:t>Part 2- Evidence portfolio:</a:t>
                      </a:r>
                    </a:p>
                    <a:p>
                      <a:r>
                        <a:rPr lang="en-AU" sz="1200" b="0" smtClean="0">
                          <a:latin typeface="Calibri" pitchFamily="34" charset="0"/>
                          <a:cs typeface="Calibri" pitchFamily="34" charset="0"/>
                        </a:rPr>
                        <a:t>1.       Workshop Activities 1, 2 and 3</a:t>
                      </a:r>
                    </a:p>
                    <a:p>
                      <a:r>
                        <a:rPr lang="en-AU" sz="1200" b="0" smtClean="0">
                          <a:latin typeface="Calibri" pitchFamily="34" charset="0"/>
                          <a:cs typeface="Calibri" pitchFamily="34" charset="0"/>
                        </a:rPr>
                        <a:t>2.       Provide evidence that includes:</a:t>
                      </a:r>
                    </a:p>
                    <a:p>
                      <a:pPr marL="444500" indent="-88900" algn="l" rtl="0" eaLnBrk="1" fontAlgn="ctr" latinLnBrk="0" hangingPunct="1">
                        <a:buFont typeface="Arial" pitchFamily="34" charset="0"/>
                        <a:buChar char="•"/>
                      </a:pPr>
                      <a:r>
                        <a:rPr kumimoji="0" lang="en-AU" sz="1200" b="0" i="0" u="none" strike="noStrike" kern="1200" smtClean="0">
                          <a:solidFill>
                            <a:srgbClr val="000000"/>
                          </a:solidFill>
                          <a:effectLst/>
                          <a:latin typeface="Calibri" pitchFamily="34" charset="0"/>
                          <a:ea typeface="+mn-ea"/>
                          <a:cs typeface="Calibri" pitchFamily="34" charset="0"/>
                        </a:rPr>
                        <a:t>Documentation that sets out the activities, resources and learning plans for a particular learner</a:t>
                      </a:r>
                    </a:p>
                    <a:p>
                      <a:pPr marL="444500" indent="-88900" algn="l" rtl="0" eaLnBrk="1" fontAlgn="ctr" latinLnBrk="0" hangingPunct="1">
                        <a:buFont typeface="Arial" pitchFamily="34" charset="0"/>
                        <a:buChar char="•"/>
                      </a:pPr>
                      <a:r>
                        <a:rPr kumimoji="0" lang="en-AU" sz="1200" b="0" i="0" u="none" strike="noStrike" kern="1200" smtClean="0">
                          <a:solidFill>
                            <a:srgbClr val="000000"/>
                          </a:solidFill>
                          <a:effectLst/>
                          <a:latin typeface="Calibri" pitchFamily="34" charset="0"/>
                          <a:ea typeface="+mn-ea"/>
                          <a:cs typeface="Calibri" pitchFamily="34" charset="0"/>
                        </a:rPr>
                        <a:t>Third party observations of your work with a range of learners.</a:t>
                      </a:r>
                      <a:endParaRPr lang="en-AU" sz="1200" b="0">
                        <a:latin typeface="Calibri" pitchFamily="34" charset="0"/>
                        <a:cs typeface="Calibri" pitchFamily="34" charset="0"/>
                      </a:endParaRPr>
                    </a:p>
                  </a:txBody>
                  <a:tcPr/>
                </a:tc>
              </a:tr>
              <a:tr h="370840">
                <a:tc>
                  <a:txBody>
                    <a:bodyPr/>
                    <a:lstStyle/>
                    <a:p>
                      <a:pPr marL="0" indent="0" algn="l" fontAlgn="b">
                        <a:buFontTx/>
                        <a:buNone/>
                      </a:pPr>
                      <a:r>
                        <a:rPr lang="en-AU" sz="1200" b="0" i="0" u="none" strike="noStrike" dirty="0" smtClean="0">
                          <a:solidFill>
                            <a:srgbClr val="000000"/>
                          </a:solidFill>
                          <a:effectLst/>
                          <a:latin typeface="Calibri" pitchFamily="34" charset="0"/>
                          <a:cs typeface="Calibri" pitchFamily="34" charset="0"/>
                        </a:rPr>
                        <a:t>3. Customise </a:t>
                      </a:r>
                      <a:r>
                        <a:rPr lang="en-AU" sz="1200" b="0" i="0" u="none" strike="noStrike" dirty="0">
                          <a:solidFill>
                            <a:srgbClr val="000000"/>
                          </a:solidFill>
                          <a:effectLst/>
                          <a:latin typeface="Calibri" pitchFamily="34" charset="0"/>
                          <a:cs typeface="Calibri" pitchFamily="34" charset="0"/>
                        </a:rPr>
                        <a:t>program to develop core LLN skills</a:t>
                      </a:r>
                    </a:p>
                  </a:txBody>
                  <a:tcPr marL="9525" marR="9525" marT="9525" marB="0"/>
                </a:tc>
                <a:tc>
                  <a:txBody>
                    <a:bodyPr/>
                    <a:lstStyle/>
                    <a:p>
                      <a:endParaRPr lang="en-AU" sz="1200" b="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26743070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Language, literacy and numeracy (LLN) </a:t>
            </a:r>
          </a:p>
        </p:txBody>
      </p:sp>
      <p:graphicFrame>
        <p:nvGraphicFramePr>
          <p:cNvPr id="4" name="Table 3"/>
          <p:cNvGraphicFramePr>
            <a:graphicFrameLocks noGrp="1"/>
          </p:cNvGraphicFramePr>
          <p:nvPr>
            <p:extLst>
              <p:ext uri="{D42A27DB-BD31-4B8C-83A1-F6EECF244321}">
                <p14:modId xmlns:p14="http://schemas.microsoft.com/office/powerpoint/2010/main" val="2949746293"/>
              </p:ext>
            </p:extLst>
          </p:nvPr>
        </p:nvGraphicFramePr>
        <p:xfrm>
          <a:off x="755576" y="1772816"/>
          <a:ext cx="7992888" cy="3456385"/>
        </p:xfrm>
        <a:graphic>
          <a:graphicData uri="http://schemas.openxmlformats.org/drawingml/2006/table">
            <a:tbl>
              <a:tblPr firstRow="1" firstCol="1" bandRow="1">
                <a:tableStyleId>{BC89EF96-8CEA-46FF-86C4-4CE0E7609802}</a:tableStyleId>
              </a:tblPr>
              <a:tblGrid>
                <a:gridCol w="2870957"/>
                <a:gridCol w="5121931"/>
              </a:tblGrid>
              <a:tr h="1418937">
                <a:tc>
                  <a:txBody>
                    <a:bodyPr/>
                    <a:lstStyle/>
                    <a:p>
                      <a:pPr marL="228600">
                        <a:spcAft>
                          <a:spcPts val="0"/>
                        </a:spcAft>
                      </a:pPr>
                      <a:r>
                        <a:rPr lang="en-AU" sz="2400" b="0" dirty="0">
                          <a:effectLst/>
                        </a:rPr>
                        <a:t>LANGUAGE </a:t>
                      </a:r>
                      <a:endParaRPr lang="en-AU" sz="2400" b="0" dirty="0">
                        <a:effectLst/>
                        <a:latin typeface="Calibri"/>
                        <a:ea typeface="Times New Roman"/>
                        <a:cs typeface="Times New Roman"/>
                      </a:endParaRPr>
                    </a:p>
                  </a:txBody>
                  <a:tcPr/>
                </a:tc>
                <a:tc>
                  <a:txBody>
                    <a:bodyPr/>
                    <a:lstStyle/>
                    <a:p>
                      <a:pPr marL="742950" lvl="1" indent="-285750">
                        <a:spcAft>
                          <a:spcPts val="0"/>
                        </a:spcAft>
                        <a:buFont typeface="Times New Roman"/>
                        <a:buChar char="•"/>
                        <a:tabLst>
                          <a:tab pos="607695" algn="l"/>
                        </a:tabLst>
                      </a:pPr>
                      <a:r>
                        <a:rPr lang="en-AU" sz="2400" b="0" dirty="0">
                          <a:effectLst/>
                        </a:rPr>
                        <a:t>SPEAKING </a:t>
                      </a:r>
                    </a:p>
                    <a:p>
                      <a:pPr marL="742950" lvl="1" indent="-285750">
                        <a:spcAft>
                          <a:spcPts val="0"/>
                        </a:spcAft>
                        <a:buFont typeface="Times New Roman"/>
                        <a:buChar char="•"/>
                        <a:tabLst>
                          <a:tab pos="607695" algn="l"/>
                        </a:tabLst>
                      </a:pPr>
                      <a:r>
                        <a:rPr lang="en-AU" sz="2400" b="0" dirty="0">
                          <a:effectLst/>
                        </a:rPr>
                        <a:t>LISTENING </a:t>
                      </a:r>
                    </a:p>
                    <a:p>
                      <a:pPr marL="742950" lvl="1" indent="-285750">
                        <a:spcAft>
                          <a:spcPts val="0"/>
                        </a:spcAft>
                        <a:buFont typeface="Times New Roman"/>
                        <a:buChar char="•"/>
                        <a:tabLst>
                          <a:tab pos="607695" algn="l"/>
                        </a:tabLst>
                      </a:pPr>
                      <a:r>
                        <a:rPr lang="en-AU" sz="2400" b="0" dirty="0">
                          <a:effectLst/>
                        </a:rPr>
                        <a:t>SIGNING </a:t>
                      </a:r>
                      <a:endParaRPr lang="en-AU" sz="2400" b="0" dirty="0">
                        <a:effectLst/>
                        <a:latin typeface="Calibri"/>
                        <a:ea typeface="Times New Roman"/>
                        <a:cs typeface="Times New Roman"/>
                      </a:endParaRPr>
                    </a:p>
                  </a:txBody>
                  <a:tcPr/>
                </a:tc>
              </a:tr>
              <a:tr h="1418937">
                <a:tc>
                  <a:txBody>
                    <a:bodyPr/>
                    <a:lstStyle/>
                    <a:p>
                      <a:pPr marL="228600">
                        <a:spcAft>
                          <a:spcPts val="0"/>
                        </a:spcAft>
                      </a:pPr>
                      <a:r>
                        <a:rPr lang="en-AU" sz="2400" b="0">
                          <a:effectLst/>
                        </a:rPr>
                        <a:t>LITERACY </a:t>
                      </a:r>
                      <a:endParaRPr lang="en-AU" sz="2400" b="0">
                        <a:effectLst/>
                        <a:latin typeface="Calibri"/>
                        <a:ea typeface="Times New Roman"/>
                        <a:cs typeface="Times New Roman"/>
                      </a:endParaRPr>
                    </a:p>
                  </a:txBody>
                  <a:tcPr/>
                </a:tc>
                <a:tc>
                  <a:txBody>
                    <a:bodyPr/>
                    <a:lstStyle/>
                    <a:p>
                      <a:pPr marL="742950" lvl="1" indent="-285750">
                        <a:spcAft>
                          <a:spcPts val="0"/>
                        </a:spcAft>
                        <a:buFont typeface="Times New Roman"/>
                        <a:buChar char="•"/>
                        <a:tabLst>
                          <a:tab pos="607695" algn="l"/>
                        </a:tabLst>
                      </a:pPr>
                      <a:r>
                        <a:rPr lang="en-AU" sz="2400" b="0" dirty="0">
                          <a:effectLst/>
                        </a:rPr>
                        <a:t>READING </a:t>
                      </a:r>
                    </a:p>
                    <a:p>
                      <a:pPr marL="742950" lvl="1" indent="-285750">
                        <a:spcAft>
                          <a:spcPts val="0"/>
                        </a:spcAft>
                        <a:buFont typeface="Times New Roman"/>
                        <a:buChar char="•"/>
                        <a:tabLst>
                          <a:tab pos="607695" algn="l"/>
                        </a:tabLst>
                      </a:pPr>
                      <a:r>
                        <a:rPr lang="en-AU" sz="2400" b="0" dirty="0">
                          <a:effectLst/>
                        </a:rPr>
                        <a:t>VIEWING </a:t>
                      </a:r>
                    </a:p>
                    <a:p>
                      <a:pPr marL="742950" lvl="1" indent="-285750">
                        <a:spcAft>
                          <a:spcPts val="0"/>
                        </a:spcAft>
                        <a:buFont typeface="Times New Roman"/>
                        <a:buChar char="•"/>
                        <a:tabLst>
                          <a:tab pos="607695" algn="l"/>
                        </a:tabLst>
                      </a:pPr>
                      <a:r>
                        <a:rPr lang="en-AU" sz="2400" b="0" dirty="0">
                          <a:effectLst/>
                        </a:rPr>
                        <a:t>WRITING </a:t>
                      </a:r>
                      <a:endParaRPr lang="en-AU" sz="2400" b="0" dirty="0">
                        <a:effectLst/>
                        <a:latin typeface="Calibri"/>
                        <a:ea typeface="Times New Roman"/>
                        <a:cs typeface="Times New Roman"/>
                      </a:endParaRPr>
                    </a:p>
                  </a:txBody>
                  <a:tcPr/>
                </a:tc>
              </a:tr>
              <a:tr h="618511">
                <a:tc>
                  <a:txBody>
                    <a:bodyPr/>
                    <a:lstStyle/>
                    <a:p>
                      <a:pPr marL="228600">
                        <a:spcAft>
                          <a:spcPts val="0"/>
                        </a:spcAft>
                      </a:pPr>
                      <a:r>
                        <a:rPr lang="en-AU" sz="2400" b="0">
                          <a:effectLst/>
                        </a:rPr>
                        <a:t>NUMERACY </a:t>
                      </a:r>
                      <a:endParaRPr lang="en-AU" sz="2400" b="0">
                        <a:effectLst/>
                        <a:latin typeface="Calibri"/>
                        <a:ea typeface="Times New Roman"/>
                        <a:cs typeface="Times New Roman"/>
                      </a:endParaRPr>
                    </a:p>
                  </a:txBody>
                  <a:tcPr/>
                </a:tc>
                <a:tc>
                  <a:txBody>
                    <a:bodyPr/>
                    <a:lstStyle/>
                    <a:p>
                      <a:pPr marL="742950" lvl="1" indent="-285750">
                        <a:spcAft>
                          <a:spcPts val="0"/>
                        </a:spcAft>
                        <a:buFont typeface="Times New Roman"/>
                        <a:buChar char="•"/>
                        <a:tabLst>
                          <a:tab pos="607695" algn="l"/>
                        </a:tabLst>
                      </a:pPr>
                      <a:r>
                        <a:rPr lang="en-AU" sz="2400" b="0" dirty="0">
                          <a:effectLst/>
                        </a:rPr>
                        <a:t>MATHEMATICAL CONCEPTS </a:t>
                      </a:r>
                      <a:endParaRPr lang="en-AU" sz="2400" b="0" dirty="0">
                        <a:effectLst/>
                        <a:latin typeface="Calibri"/>
                        <a:ea typeface="Times New Roman"/>
                        <a:cs typeface="Times New Roman"/>
                      </a:endParaRPr>
                    </a:p>
                  </a:txBody>
                  <a:tcPr/>
                </a:tc>
              </a:tr>
            </a:tbl>
          </a:graphicData>
        </a:graphic>
      </p:graphicFrame>
    </p:spTree>
    <p:extLst>
      <p:ext uri="{BB962C8B-B14F-4D97-AF65-F5344CB8AC3E}">
        <p14:creationId xmlns:p14="http://schemas.microsoft.com/office/powerpoint/2010/main" val="1118549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Language, literacy and numeracy (LLN) </a:t>
            </a:r>
          </a:p>
        </p:txBody>
      </p:sp>
      <p:sp>
        <p:nvSpPr>
          <p:cNvPr id="3" name="Rectangle 2"/>
          <p:cNvSpPr/>
          <p:nvPr/>
        </p:nvSpPr>
        <p:spPr>
          <a:xfrm>
            <a:off x="728935" y="1556792"/>
            <a:ext cx="7776864" cy="4031873"/>
          </a:xfrm>
          <a:prstGeom prst="rect">
            <a:avLst/>
          </a:prstGeom>
        </p:spPr>
        <p:txBody>
          <a:bodyPr wrap="square">
            <a:spAutoFit/>
          </a:bodyPr>
          <a:lstStyle/>
          <a:p>
            <a:r>
              <a:rPr lang="en-AU" sz="3200" dirty="0"/>
              <a:t>As a trainer and assessor you need to consider the:</a:t>
            </a:r>
          </a:p>
          <a:p>
            <a:pPr marL="285750" lvl="0" indent="-285750">
              <a:buFont typeface="Arial" pitchFamily="34" charset="0"/>
              <a:buChar char="•"/>
            </a:pPr>
            <a:r>
              <a:rPr lang="en-AU" sz="3200" dirty="0"/>
              <a:t>LLN skill </a:t>
            </a:r>
            <a:r>
              <a:rPr lang="en-AU" sz="3200" dirty="0">
                <a:solidFill>
                  <a:srgbClr val="0070C0"/>
                </a:solidFill>
              </a:rPr>
              <a:t>levels of the learner </a:t>
            </a:r>
          </a:p>
          <a:p>
            <a:pPr marL="285750" lvl="0" indent="-285750">
              <a:buFont typeface="Arial" pitchFamily="34" charset="0"/>
              <a:buChar char="•"/>
            </a:pPr>
            <a:r>
              <a:rPr lang="en-AU" sz="3200" dirty="0"/>
              <a:t>LLN </a:t>
            </a:r>
            <a:r>
              <a:rPr lang="en-AU" sz="3200" dirty="0">
                <a:solidFill>
                  <a:srgbClr val="0070C0"/>
                </a:solidFill>
              </a:rPr>
              <a:t>requirements of the training </a:t>
            </a:r>
            <a:r>
              <a:rPr lang="en-AU" sz="3200" dirty="0"/>
              <a:t>(this includes both the training benchmark or unit of competency, and your training strategies) </a:t>
            </a:r>
          </a:p>
          <a:p>
            <a:pPr marL="285750" lvl="0" indent="-285750">
              <a:buFont typeface="Arial" pitchFamily="34" charset="0"/>
              <a:buChar char="•"/>
            </a:pPr>
            <a:r>
              <a:rPr lang="en-AU" sz="3200" dirty="0"/>
              <a:t>LLN </a:t>
            </a:r>
            <a:r>
              <a:rPr lang="en-AU" sz="3200" dirty="0">
                <a:solidFill>
                  <a:srgbClr val="0070C0"/>
                </a:solidFill>
              </a:rPr>
              <a:t>requirements of the workplace</a:t>
            </a:r>
          </a:p>
        </p:txBody>
      </p:sp>
    </p:spTree>
    <p:extLst>
      <p:ext uri="{BB962C8B-B14F-4D97-AF65-F5344CB8AC3E}">
        <p14:creationId xmlns:p14="http://schemas.microsoft.com/office/powerpoint/2010/main" val="12775125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Australian Core Skills Framework (ACSF)</a:t>
            </a:r>
          </a:p>
        </p:txBody>
      </p:sp>
      <p:sp>
        <p:nvSpPr>
          <p:cNvPr id="3" name="Rectangle 2"/>
          <p:cNvSpPr/>
          <p:nvPr/>
        </p:nvSpPr>
        <p:spPr>
          <a:xfrm>
            <a:off x="728935" y="1556792"/>
            <a:ext cx="7776864" cy="4524315"/>
          </a:xfrm>
          <a:prstGeom prst="rect">
            <a:avLst/>
          </a:prstGeom>
        </p:spPr>
        <p:txBody>
          <a:bodyPr wrap="square">
            <a:spAutoFit/>
          </a:bodyPr>
          <a:lstStyle/>
          <a:p>
            <a:r>
              <a:rPr lang="en-AU" sz="3200" dirty="0"/>
              <a:t>The ACSF 2012 is a nationally endorsed framework that provides: </a:t>
            </a:r>
          </a:p>
          <a:p>
            <a:pPr marL="457200" lvl="0" indent="-457200">
              <a:buFont typeface="Arial" pitchFamily="34" charset="0"/>
              <a:buChar char="•"/>
            </a:pPr>
            <a:r>
              <a:rPr lang="en-AU" sz="3200" dirty="0" smtClean="0"/>
              <a:t>a </a:t>
            </a:r>
            <a:r>
              <a:rPr lang="en-AU" sz="3200" dirty="0" smtClean="0">
                <a:solidFill>
                  <a:srgbClr val="0070C0"/>
                </a:solidFill>
              </a:rPr>
              <a:t>consistent national approach </a:t>
            </a:r>
            <a:r>
              <a:rPr lang="en-AU" sz="3200" dirty="0" smtClean="0"/>
              <a:t>to the identification of the core LLN skills requirements in diverse work, training, personal and community contexts </a:t>
            </a:r>
          </a:p>
          <a:p>
            <a:pPr marL="457200" indent="-457200">
              <a:buFont typeface="Arial" pitchFamily="34" charset="0"/>
              <a:buChar char="•"/>
            </a:pPr>
            <a:r>
              <a:rPr lang="en-AU" sz="3200" dirty="0" smtClean="0"/>
              <a:t>a </a:t>
            </a:r>
            <a:r>
              <a:rPr lang="en-AU" sz="3200" dirty="0">
                <a:solidFill>
                  <a:srgbClr val="0070C0"/>
                </a:solidFill>
              </a:rPr>
              <a:t>common reference point </a:t>
            </a:r>
            <a:r>
              <a:rPr lang="en-AU" sz="3200" dirty="0"/>
              <a:t>for describing and discussing performance in the five core LLN skill areas.</a:t>
            </a:r>
          </a:p>
        </p:txBody>
      </p:sp>
    </p:spTree>
    <p:extLst>
      <p:ext uri="{BB962C8B-B14F-4D97-AF65-F5344CB8AC3E}">
        <p14:creationId xmlns:p14="http://schemas.microsoft.com/office/powerpoint/2010/main" val="38217309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Australian Core Skills Framework (ACSF)</a:t>
            </a:r>
          </a:p>
        </p:txBody>
      </p:sp>
      <p:sp>
        <p:nvSpPr>
          <p:cNvPr id="3" name="Rectangle 2"/>
          <p:cNvSpPr/>
          <p:nvPr/>
        </p:nvSpPr>
        <p:spPr>
          <a:xfrm>
            <a:off x="728934" y="1556792"/>
            <a:ext cx="8091537" cy="4832092"/>
          </a:xfrm>
          <a:prstGeom prst="rect">
            <a:avLst/>
          </a:prstGeom>
        </p:spPr>
        <p:txBody>
          <a:bodyPr wrap="square">
            <a:spAutoFit/>
          </a:bodyPr>
          <a:lstStyle/>
          <a:p>
            <a:r>
              <a:rPr lang="en-AU" sz="2800" dirty="0"/>
              <a:t>The design of the ACSF:-</a:t>
            </a:r>
          </a:p>
          <a:p>
            <a:pPr marL="457200" lvl="0" indent="-457200">
              <a:buFont typeface="Arial" pitchFamily="34" charset="0"/>
              <a:buChar char="•"/>
            </a:pPr>
            <a:r>
              <a:rPr lang="en-AU" sz="2800" dirty="0"/>
              <a:t>the core skills seen as </a:t>
            </a:r>
            <a:r>
              <a:rPr lang="en-AU" sz="2800" dirty="0">
                <a:solidFill>
                  <a:schemeClr val="accent1">
                    <a:lumMod val="75000"/>
                  </a:schemeClr>
                </a:solidFill>
              </a:rPr>
              <a:t>discrete skills</a:t>
            </a:r>
            <a:r>
              <a:rPr lang="en-AU" sz="2800" dirty="0"/>
              <a:t>; however, their interrelationships are also critical</a:t>
            </a:r>
          </a:p>
          <a:p>
            <a:pPr marL="457200" lvl="0" indent="-457200">
              <a:buFont typeface="Arial" pitchFamily="34" charset="0"/>
              <a:buChar char="•"/>
            </a:pPr>
            <a:r>
              <a:rPr lang="en-AU" sz="2800" dirty="0"/>
              <a:t>the core skills are </a:t>
            </a:r>
            <a:r>
              <a:rPr lang="en-AU" sz="2800" dirty="0">
                <a:solidFill>
                  <a:schemeClr val="accent1">
                    <a:lumMod val="75000"/>
                  </a:schemeClr>
                </a:solidFill>
              </a:rPr>
              <a:t>contextualised</a:t>
            </a:r>
            <a:r>
              <a:rPr lang="en-AU" sz="2800" dirty="0"/>
              <a:t>; each context in which individuals operate has its own core skills requirements, expectations and rules which need to be learned</a:t>
            </a:r>
          </a:p>
          <a:p>
            <a:pPr marL="457200" lvl="0" indent="-457200">
              <a:buFont typeface="Arial" pitchFamily="34" charset="0"/>
              <a:buChar char="•"/>
            </a:pPr>
            <a:r>
              <a:rPr lang="en-AU" sz="2800" dirty="0"/>
              <a:t>an individual's performance at any time will be influenced by the interplay of a number of variables described under Four performance variables</a:t>
            </a:r>
            <a:r>
              <a:rPr lang="en-AU" sz="2800" dirty="0" smtClean="0"/>
              <a:t>.</a:t>
            </a:r>
            <a:endParaRPr lang="en-AU" sz="2800" dirty="0"/>
          </a:p>
        </p:txBody>
      </p:sp>
    </p:spTree>
    <p:extLst>
      <p:ext uri="{BB962C8B-B14F-4D97-AF65-F5344CB8AC3E}">
        <p14:creationId xmlns:p14="http://schemas.microsoft.com/office/powerpoint/2010/main" val="21287241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Australian Core Skills Framework (ACSF)</a:t>
            </a:r>
            <a:endParaRPr lang="en-AU" dirty="0"/>
          </a:p>
        </p:txBody>
      </p:sp>
      <p:pic>
        <p:nvPicPr>
          <p:cNvPr id="4" name="Picture 3" descr="This diagram shows an overview of the ASCF. The five core skills are listed on the left of the diagram, and the right of the diagram lists the performance variables (support, context, text complexity, and task complexity), performance descriptors (indicators, focus areas, performance features, and sample activities) and the domains of communication (personal and community, workplace and employment, and education and training)."/>
          <p:cNvPicPr/>
          <p:nvPr/>
        </p:nvPicPr>
        <p:blipFill>
          <a:blip r:embed="rId2" cstate="print"/>
          <a:srcRect/>
          <a:stretch>
            <a:fillRect/>
          </a:stretch>
        </p:blipFill>
        <p:spPr bwMode="auto">
          <a:xfrm>
            <a:off x="611560" y="1556792"/>
            <a:ext cx="8136904" cy="4320480"/>
          </a:xfrm>
          <a:prstGeom prst="rect">
            <a:avLst/>
          </a:prstGeom>
          <a:noFill/>
          <a:ln w="9525">
            <a:noFill/>
            <a:miter lim="800000"/>
            <a:headEnd/>
            <a:tailEnd/>
          </a:ln>
        </p:spPr>
      </p:pic>
    </p:spTree>
    <p:extLst>
      <p:ext uri="{BB962C8B-B14F-4D97-AF65-F5344CB8AC3E}">
        <p14:creationId xmlns:p14="http://schemas.microsoft.com/office/powerpoint/2010/main" val="40662520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469291413"/>
              </p:ext>
            </p:extLst>
          </p:nvPr>
        </p:nvGraphicFramePr>
        <p:xfrm>
          <a:off x="580644" y="476667"/>
          <a:ext cx="7982712" cy="5797652"/>
        </p:xfrm>
        <a:graphic>
          <a:graphicData uri="http://schemas.openxmlformats.org/drawingml/2006/table">
            <a:tbl>
              <a:tblPr>
                <a:tableStyleId>{125E5076-3810-47DD-B79F-674D7AD40C01}</a:tableStyleId>
              </a:tblPr>
              <a:tblGrid>
                <a:gridCol w="608803"/>
                <a:gridCol w="691710"/>
                <a:gridCol w="6682199"/>
              </a:tblGrid>
              <a:tr h="474053">
                <a:tc gridSpan="3">
                  <a:txBody>
                    <a:bodyPr/>
                    <a:lstStyle/>
                    <a:p>
                      <a:pPr algn="ctr">
                        <a:spcBef>
                          <a:spcPts val="600"/>
                        </a:spcBef>
                        <a:spcAft>
                          <a:spcPts val="0"/>
                        </a:spcAft>
                      </a:pPr>
                      <a:r>
                        <a:rPr lang="en-US" sz="1600" dirty="0">
                          <a:effectLst/>
                        </a:rPr>
                        <a:t>LEARNING INDICATORS BY LEVEL</a:t>
                      </a:r>
                      <a:endParaRPr lang="en-AU" sz="1400" dirty="0">
                        <a:effectLst/>
                        <a:latin typeface="Armada"/>
                        <a:ea typeface="SimSun"/>
                        <a:cs typeface="Armada"/>
                      </a:endParaRPr>
                    </a:p>
                  </a:txBody>
                  <a:tcPr marL="25400" marR="25400" marT="0" marB="0"/>
                </a:tc>
                <a:tc hMerge="1">
                  <a:txBody>
                    <a:bodyPr/>
                    <a:lstStyle/>
                    <a:p>
                      <a:endParaRPr lang="en-AU"/>
                    </a:p>
                  </a:txBody>
                  <a:tcPr/>
                </a:tc>
                <a:tc hMerge="1">
                  <a:txBody>
                    <a:bodyPr/>
                    <a:lstStyle/>
                    <a:p>
                      <a:endParaRPr lang="en-AU"/>
                    </a:p>
                  </a:txBody>
                  <a:tcPr/>
                </a:tc>
              </a:tr>
              <a:tr h="474053">
                <a:tc>
                  <a:txBody>
                    <a:bodyPr/>
                    <a:lstStyle/>
                    <a:p>
                      <a:pPr>
                        <a:spcBef>
                          <a:spcPts val="600"/>
                        </a:spcBef>
                        <a:spcAft>
                          <a:spcPts val="0"/>
                        </a:spcAft>
                      </a:pPr>
                      <a:r>
                        <a:rPr lang="en-US" sz="1600">
                          <a:effectLst/>
                        </a:rPr>
                        <a:t>Level</a:t>
                      </a:r>
                      <a:endParaRPr lang="en-AU" sz="1400">
                        <a:effectLst/>
                        <a:latin typeface="Armada"/>
                        <a:ea typeface="SimSun"/>
                        <a:cs typeface="Armada"/>
                      </a:endParaRPr>
                    </a:p>
                  </a:txBody>
                  <a:tcPr marL="25400" marR="25400" marT="0" marB="0"/>
                </a:tc>
                <a:tc gridSpan="2">
                  <a:txBody>
                    <a:bodyPr/>
                    <a:lstStyle/>
                    <a:p>
                      <a:pPr>
                        <a:spcBef>
                          <a:spcPts val="600"/>
                        </a:spcBef>
                        <a:spcAft>
                          <a:spcPts val="0"/>
                        </a:spcAft>
                      </a:pPr>
                      <a:r>
                        <a:rPr lang="en-US" sz="1600">
                          <a:effectLst/>
                        </a:rPr>
                        <a:t>Indicator</a:t>
                      </a:r>
                      <a:endParaRPr lang="en-AU" sz="1400">
                        <a:effectLst/>
                        <a:latin typeface="Armada"/>
                        <a:ea typeface="SimSun"/>
                        <a:cs typeface="Armada"/>
                      </a:endParaRPr>
                    </a:p>
                  </a:txBody>
                  <a:tcPr marL="25400" marR="25400" marT="0" marB="0"/>
                </a:tc>
                <a:tc hMerge="1">
                  <a:txBody>
                    <a:bodyPr/>
                    <a:lstStyle/>
                    <a:p>
                      <a:endParaRPr lang="en-AU"/>
                    </a:p>
                  </a:txBody>
                  <a:tcPr/>
                </a:tc>
              </a:tr>
              <a:tr h="474053">
                <a:tc>
                  <a:txBody>
                    <a:bodyPr/>
                    <a:lstStyle/>
                    <a:p>
                      <a:pPr>
                        <a:spcBef>
                          <a:spcPts val="600"/>
                        </a:spcBef>
                        <a:spcAft>
                          <a:spcPts val="0"/>
                        </a:spcAft>
                      </a:pPr>
                      <a:r>
                        <a:rPr lang="en-US" sz="1600">
                          <a:effectLst/>
                        </a:rPr>
                        <a:t>1</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1.01</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dirty="0">
                          <a:effectLst/>
                        </a:rPr>
                        <a:t>Demonstrates some awareness of self as a learner</a:t>
                      </a:r>
                      <a:endParaRPr lang="en-AU" sz="1400" dirty="0">
                        <a:effectLst/>
                        <a:latin typeface="Armada"/>
                        <a:ea typeface="SimSun"/>
                        <a:cs typeface="Armada"/>
                      </a:endParaRPr>
                    </a:p>
                  </a:txBody>
                  <a:tcPr marL="25400" marR="25400" marT="0" marB="0"/>
                </a:tc>
              </a:tr>
              <a:tr h="474053">
                <a:tc>
                  <a:txBody>
                    <a:bodyPr/>
                    <a:lstStyle/>
                    <a:p>
                      <a:pPr>
                        <a:spcBef>
                          <a:spcPts val="600"/>
                        </a:spcBef>
                        <a:spcAft>
                          <a:spcPts val="0"/>
                        </a:spcAft>
                      </a:pPr>
                      <a:r>
                        <a:rPr lang="en-US" sz="1600">
                          <a:effectLst/>
                        </a:rPr>
                        <a:t> </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dirty="0">
                          <a:effectLst/>
                        </a:rPr>
                        <a:t>1.02</a:t>
                      </a:r>
                      <a:endParaRPr lang="en-AU" sz="1400" dirty="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Takes first steps towards developing explicit learning strategies</a:t>
                      </a:r>
                      <a:endParaRPr lang="en-AU" sz="1400">
                        <a:effectLst/>
                        <a:latin typeface="Armada"/>
                        <a:ea typeface="SimSun"/>
                        <a:cs typeface="Armada"/>
                      </a:endParaRPr>
                    </a:p>
                  </a:txBody>
                  <a:tcPr marL="25400" marR="25400" marT="0" marB="0"/>
                </a:tc>
              </a:tr>
              <a:tr h="474053">
                <a:tc>
                  <a:txBody>
                    <a:bodyPr/>
                    <a:lstStyle/>
                    <a:p>
                      <a:pPr>
                        <a:spcBef>
                          <a:spcPts val="600"/>
                        </a:spcBef>
                        <a:spcAft>
                          <a:spcPts val="0"/>
                        </a:spcAft>
                      </a:pPr>
                      <a:r>
                        <a:rPr lang="en-US" sz="1600">
                          <a:effectLst/>
                        </a:rPr>
                        <a:t>2</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2.01</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Demonstrates some awareness of learning strengths and areas of need, and begins to plan and manage the learning process</a:t>
                      </a:r>
                      <a:endParaRPr lang="en-AU" sz="1400">
                        <a:effectLst/>
                        <a:latin typeface="Armada"/>
                        <a:ea typeface="SimSun"/>
                        <a:cs typeface="Armada"/>
                      </a:endParaRPr>
                    </a:p>
                  </a:txBody>
                  <a:tcPr marL="25400" marR="25400" marT="0" marB="0"/>
                </a:tc>
              </a:tr>
              <a:tr h="474053">
                <a:tc>
                  <a:txBody>
                    <a:bodyPr/>
                    <a:lstStyle/>
                    <a:p>
                      <a:pPr>
                        <a:spcBef>
                          <a:spcPts val="600"/>
                        </a:spcBef>
                        <a:spcAft>
                          <a:spcPts val="0"/>
                        </a:spcAft>
                      </a:pPr>
                      <a:r>
                        <a:rPr lang="en-US" sz="1600">
                          <a:effectLst/>
                        </a:rPr>
                        <a:t> </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2.02</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Applies a limited range of learning strategies in structured and familiar contexts</a:t>
                      </a:r>
                      <a:endParaRPr lang="en-AU" sz="1400">
                        <a:effectLst/>
                        <a:latin typeface="Armada"/>
                        <a:ea typeface="SimSun"/>
                        <a:cs typeface="Armada"/>
                      </a:endParaRPr>
                    </a:p>
                  </a:txBody>
                  <a:tcPr marL="25400" marR="25400" marT="0" marB="0"/>
                </a:tc>
              </a:tr>
              <a:tr h="474053">
                <a:tc>
                  <a:txBody>
                    <a:bodyPr/>
                    <a:lstStyle/>
                    <a:p>
                      <a:pPr>
                        <a:spcBef>
                          <a:spcPts val="600"/>
                        </a:spcBef>
                        <a:spcAft>
                          <a:spcPts val="0"/>
                        </a:spcAft>
                      </a:pPr>
                      <a:r>
                        <a:rPr lang="en-US" sz="1600">
                          <a:effectLst/>
                        </a:rPr>
                        <a:t>3</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3.01</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Plans, implements and adjusts processes as required to achieve learning outcomes and begins to seek new challenges</a:t>
                      </a:r>
                      <a:endParaRPr lang="en-AU" sz="1400">
                        <a:effectLst/>
                        <a:latin typeface="Armada"/>
                        <a:ea typeface="SimSun"/>
                        <a:cs typeface="Armada"/>
                      </a:endParaRPr>
                    </a:p>
                  </a:txBody>
                  <a:tcPr marL="25400" marR="25400" marT="0" marB="0"/>
                </a:tc>
              </a:tr>
              <a:tr h="474053">
                <a:tc>
                  <a:txBody>
                    <a:bodyPr/>
                    <a:lstStyle/>
                    <a:p>
                      <a:pPr>
                        <a:spcBef>
                          <a:spcPts val="600"/>
                        </a:spcBef>
                        <a:spcAft>
                          <a:spcPts val="0"/>
                        </a:spcAft>
                      </a:pPr>
                      <a:r>
                        <a:rPr lang="en-US" sz="1600">
                          <a:effectLst/>
                        </a:rPr>
                        <a:t> </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3.02</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Experiments with new learning strategies in familiar contexts and applies some strategies in less familiar contexts</a:t>
                      </a:r>
                      <a:endParaRPr lang="en-AU" sz="1400">
                        <a:effectLst/>
                        <a:latin typeface="Armada"/>
                        <a:ea typeface="SimSun"/>
                        <a:cs typeface="Armada"/>
                      </a:endParaRPr>
                    </a:p>
                  </a:txBody>
                  <a:tcPr marL="25400" marR="25400" marT="0" marB="0"/>
                </a:tc>
              </a:tr>
              <a:tr h="474053">
                <a:tc>
                  <a:txBody>
                    <a:bodyPr/>
                    <a:lstStyle/>
                    <a:p>
                      <a:pPr>
                        <a:spcBef>
                          <a:spcPts val="600"/>
                        </a:spcBef>
                        <a:spcAft>
                          <a:spcPts val="0"/>
                        </a:spcAft>
                      </a:pPr>
                      <a:r>
                        <a:rPr lang="en-US" sz="1600">
                          <a:effectLst/>
                        </a:rPr>
                        <a:t>4</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4.01</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Accepts new learning challenges, explicitly designing, reflecting on and redesigning approaches to learning as an integral part of the process</a:t>
                      </a:r>
                      <a:endParaRPr lang="en-AU" sz="1400">
                        <a:effectLst/>
                        <a:latin typeface="Armada"/>
                        <a:ea typeface="SimSun"/>
                        <a:cs typeface="Armada"/>
                      </a:endParaRPr>
                    </a:p>
                  </a:txBody>
                  <a:tcPr marL="25400" marR="25400" marT="0" marB="0"/>
                </a:tc>
              </a:tr>
              <a:tr h="474053">
                <a:tc>
                  <a:txBody>
                    <a:bodyPr/>
                    <a:lstStyle/>
                    <a:p>
                      <a:pPr>
                        <a:spcBef>
                          <a:spcPts val="600"/>
                        </a:spcBef>
                        <a:spcAft>
                          <a:spcPts val="0"/>
                        </a:spcAft>
                      </a:pPr>
                      <a:r>
                        <a:rPr lang="en-US" sz="1600">
                          <a:effectLst/>
                        </a:rPr>
                        <a:t> </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4.02</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Adapts a range of familiar strategies to new contexts and experiments with new approaches</a:t>
                      </a:r>
                      <a:endParaRPr lang="en-AU" sz="1400">
                        <a:effectLst/>
                        <a:latin typeface="Armada"/>
                        <a:ea typeface="SimSun"/>
                        <a:cs typeface="Armada"/>
                      </a:endParaRPr>
                    </a:p>
                  </a:txBody>
                  <a:tcPr marL="25400" marR="25400" marT="0" marB="0"/>
                </a:tc>
              </a:tr>
              <a:tr h="474053">
                <a:tc>
                  <a:txBody>
                    <a:bodyPr/>
                    <a:lstStyle/>
                    <a:p>
                      <a:pPr>
                        <a:spcBef>
                          <a:spcPts val="600"/>
                        </a:spcBef>
                        <a:spcAft>
                          <a:spcPts val="0"/>
                        </a:spcAft>
                      </a:pPr>
                      <a:r>
                        <a:rPr lang="en-US" sz="1600">
                          <a:effectLst/>
                        </a:rPr>
                        <a:t>5</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5.01</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Self directs learning, actively designing and managing learning processes appropriate to the context</a:t>
                      </a:r>
                      <a:endParaRPr lang="en-AU" sz="1400">
                        <a:effectLst/>
                        <a:latin typeface="Armada"/>
                        <a:ea typeface="SimSun"/>
                        <a:cs typeface="Armada"/>
                      </a:endParaRPr>
                    </a:p>
                  </a:txBody>
                  <a:tcPr marL="25400" marR="25400" marT="0" marB="0"/>
                </a:tc>
              </a:tr>
              <a:tr h="474053">
                <a:tc>
                  <a:txBody>
                    <a:bodyPr/>
                    <a:lstStyle/>
                    <a:p>
                      <a:pPr>
                        <a:spcBef>
                          <a:spcPts val="600"/>
                        </a:spcBef>
                        <a:spcAft>
                          <a:spcPts val="0"/>
                        </a:spcAft>
                      </a:pPr>
                      <a:r>
                        <a:rPr lang="en-US" sz="1600">
                          <a:effectLst/>
                        </a:rPr>
                        <a:t> </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5.02</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dirty="0">
                          <a:effectLst/>
                        </a:rPr>
                        <a:t>Draws on a broad and expanding repertoire of strategies to facilitate personal and professional learning</a:t>
                      </a:r>
                      <a:endParaRPr lang="en-AU" sz="1400" dirty="0">
                        <a:effectLst/>
                        <a:latin typeface="Armada"/>
                        <a:ea typeface="SimSun"/>
                        <a:cs typeface="Armada"/>
                      </a:endParaRPr>
                    </a:p>
                  </a:txBody>
                  <a:tcPr marL="25400" marR="25400" marT="0" marB="0"/>
                </a:tc>
              </a:tr>
            </a:tbl>
          </a:graphicData>
        </a:graphic>
      </p:graphicFrame>
    </p:spTree>
    <p:extLst>
      <p:ext uri="{BB962C8B-B14F-4D97-AF65-F5344CB8AC3E}">
        <p14:creationId xmlns:p14="http://schemas.microsoft.com/office/powerpoint/2010/main" val="14361279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250294758"/>
              </p:ext>
            </p:extLst>
          </p:nvPr>
        </p:nvGraphicFramePr>
        <p:xfrm>
          <a:off x="539496" y="404663"/>
          <a:ext cx="8065007" cy="5760640"/>
        </p:xfrm>
        <a:graphic>
          <a:graphicData uri="http://schemas.openxmlformats.org/drawingml/2006/table">
            <a:tbl>
              <a:tblPr>
                <a:tableStyleId>{125E5076-3810-47DD-B79F-674D7AD40C01}</a:tableStyleId>
              </a:tblPr>
              <a:tblGrid>
                <a:gridCol w="648128"/>
                <a:gridCol w="720080"/>
                <a:gridCol w="6696799"/>
              </a:tblGrid>
              <a:tr h="288032">
                <a:tc gridSpan="3">
                  <a:txBody>
                    <a:bodyPr/>
                    <a:lstStyle/>
                    <a:p>
                      <a:pPr algn="ctr">
                        <a:spcBef>
                          <a:spcPts val="600"/>
                        </a:spcBef>
                        <a:spcAft>
                          <a:spcPts val="0"/>
                        </a:spcAft>
                      </a:pPr>
                      <a:r>
                        <a:rPr lang="en-US" sz="1600" dirty="0">
                          <a:effectLst/>
                        </a:rPr>
                        <a:t>READING INDICATORS BY LEVEL</a:t>
                      </a:r>
                      <a:endParaRPr lang="en-AU" sz="1400" dirty="0">
                        <a:effectLst/>
                        <a:latin typeface="Armada"/>
                        <a:ea typeface="SimSun"/>
                        <a:cs typeface="Armada"/>
                      </a:endParaRPr>
                    </a:p>
                  </a:txBody>
                  <a:tcPr marL="25400" marR="25400" marT="0" marB="0"/>
                </a:tc>
                <a:tc hMerge="1">
                  <a:txBody>
                    <a:bodyPr/>
                    <a:lstStyle/>
                    <a:p>
                      <a:endParaRPr lang="en-AU"/>
                    </a:p>
                  </a:txBody>
                  <a:tcPr/>
                </a:tc>
                <a:tc hMerge="1">
                  <a:txBody>
                    <a:bodyPr/>
                    <a:lstStyle/>
                    <a:p>
                      <a:endParaRPr lang="en-AU"/>
                    </a:p>
                  </a:txBody>
                  <a:tcPr/>
                </a:tc>
              </a:tr>
              <a:tr h="288032">
                <a:tc>
                  <a:txBody>
                    <a:bodyPr/>
                    <a:lstStyle/>
                    <a:p>
                      <a:pPr>
                        <a:spcBef>
                          <a:spcPts val="600"/>
                        </a:spcBef>
                        <a:spcAft>
                          <a:spcPts val="0"/>
                        </a:spcAft>
                      </a:pPr>
                      <a:r>
                        <a:rPr lang="en-US" sz="1600" dirty="0">
                          <a:effectLst/>
                        </a:rPr>
                        <a:t>Level</a:t>
                      </a:r>
                      <a:endParaRPr lang="en-AU" sz="1400" dirty="0">
                        <a:effectLst/>
                        <a:latin typeface="Armada"/>
                        <a:ea typeface="SimSun"/>
                        <a:cs typeface="Armada"/>
                      </a:endParaRPr>
                    </a:p>
                  </a:txBody>
                  <a:tcPr marL="25400" marR="25400" marT="0" marB="0"/>
                </a:tc>
                <a:tc gridSpan="2">
                  <a:txBody>
                    <a:bodyPr/>
                    <a:lstStyle/>
                    <a:p>
                      <a:pPr>
                        <a:spcBef>
                          <a:spcPts val="600"/>
                        </a:spcBef>
                        <a:spcAft>
                          <a:spcPts val="0"/>
                        </a:spcAft>
                      </a:pPr>
                      <a:r>
                        <a:rPr lang="en-US" sz="1600">
                          <a:effectLst/>
                        </a:rPr>
                        <a:t>Indicator</a:t>
                      </a:r>
                      <a:endParaRPr lang="en-AU" sz="1400">
                        <a:effectLst/>
                        <a:latin typeface="Armada"/>
                        <a:ea typeface="SimSun"/>
                        <a:cs typeface="Armada"/>
                      </a:endParaRPr>
                    </a:p>
                  </a:txBody>
                  <a:tcPr marL="25400" marR="25400" marT="0" marB="0"/>
                </a:tc>
                <a:tc hMerge="1">
                  <a:txBody>
                    <a:bodyPr/>
                    <a:lstStyle/>
                    <a:p>
                      <a:endParaRPr lang="en-AU"/>
                    </a:p>
                  </a:txBody>
                  <a:tcPr/>
                </a:tc>
              </a:tr>
              <a:tr h="576064">
                <a:tc rowSpan="2">
                  <a:txBody>
                    <a:bodyPr/>
                    <a:lstStyle/>
                    <a:p>
                      <a:pPr>
                        <a:spcBef>
                          <a:spcPts val="600"/>
                        </a:spcBef>
                        <a:spcAft>
                          <a:spcPts val="0"/>
                        </a:spcAft>
                      </a:pPr>
                      <a:r>
                        <a:rPr lang="en-US" sz="1600" dirty="0">
                          <a:effectLst/>
                        </a:rPr>
                        <a:t>1</a:t>
                      </a:r>
                      <a:endParaRPr lang="en-AU" sz="1400" dirty="0">
                        <a:effectLst/>
                        <a:latin typeface="Armada"/>
                        <a:ea typeface="SimSun"/>
                        <a:cs typeface="Armada"/>
                      </a:endParaRPr>
                    </a:p>
                  </a:txBody>
                  <a:tcPr marL="25400" marR="25400" marT="0" marB="0"/>
                </a:tc>
                <a:tc>
                  <a:txBody>
                    <a:bodyPr/>
                    <a:lstStyle/>
                    <a:p>
                      <a:pPr>
                        <a:spcBef>
                          <a:spcPts val="600"/>
                        </a:spcBef>
                        <a:spcAft>
                          <a:spcPts val="0"/>
                        </a:spcAft>
                      </a:pPr>
                      <a:r>
                        <a:rPr lang="en-US" sz="1600" dirty="0">
                          <a:effectLst/>
                        </a:rPr>
                        <a:t>1.03</a:t>
                      </a:r>
                      <a:endParaRPr lang="en-AU" sz="1400" dirty="0">
                        <a:effectLst/>
                        <a:latin typeface="Armada"/>
                        <a:ea typeface="SimSun"/>
                        <a:cs typeface="Armada"/>
                      </a:endParaRPr>
                    </a:p>
                  </a:txBody>
                  <a:tcPr marL="25400" marR="25400" marT="0" marB="0"/>
                </a:tc>
                <a:tc>
                  <a:txBody>
                    <a:bodyPr/>
                    <a:lstStyle/>
                    <a:p>
                      <a:pPr marL="0" indent="0">
                        <a:spcBef>
                          <a:spcPts val="600"/>
                        </a:spcBef>
                        <a:spcAft>
                          <a:spcPts val="0"/>
                        </a:spcAft>
                      </a:pPr>
                      <a:r>
                        <a:rPr lang="en-US" sz="1600" dirty="0">
                          <a:effectLst/>
                        </a:rPr>
                        <a:t>Identifies personally relevant information and ideas from texts on highly familiar topics</a:t>
                      </a:r>
                      <a:endParaRPr lang="en-AU" sz="1400" dirty="0">
                        <a:effectLst/>
                        <a:latin typeface="Armada"/>
                        <a:ea typeface="SimSun"/>
                        <a:cs typeface="Armada"/>
                      </a:endParaRPr>
                    </a:p>
                  </a:txBody>
                  <a:tcPr marL="25400" marR="25400" marT="0" marB="0"/>
                </a:tc>
              </a:tr>
              <a:tr h="576064">
                <a:tc vMerge="1">
                  <a:txBody>
                    <a:bodyPr/>
                    <a:lstStyle/>
                    <a:p>
                      <a:endParaRPr lang="en-AU"/>
                    </a:p>
                  </a:txBody>
                  <a:tcPr/>
                </a:tc>
                <a:tc>
                  <a:txBody>
                    <a:bodyPr/>
                    <a:lstStyle/>
                    <a:p>
                      <a:pPr>
                        <a:spcBef>
                          <a:spcPts val="600"/>
                        </a:spcBef>
                        <a:spcAft>
                          <a:spcPts val="0"/>
                        </a:spcAft>
                      </a:pPr>
                      <a:r>
                        <a:rPr lang="en-US" sz="1600" dirty="0">
                          <a:effectLst/>
                        </a:rPr>
                        <a:t>1.04</a:t>
                      </a:r>
                      <a:endParaRPr lang="en-AU" sz="1400" dirty="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Uses a limited range of strategies to locate specific information and construct meaning from explicit and highly familiar texts</a:t>
                      </a:r>
                      <a:endParaRPr lang="en-AU" sz="1400">
                        <a:effectLst/>
                        <a:latin typeface="Armada"/>
                        <a:ea typeface="SimSun"/>
                        <a:cs typeface="Armada"/>
                      </a:endParaRPr>
                    </a:p>
                  </a:txBody>
                  <a:tcPr marL="25400" marR="25400" marT="0" marB="0"/>
                </a:tc>
              </a:tr>
              <a:tr h="576064">
                <a:tc rowSpan="2">
                  <a:txBody>
                    <a:bodyPr/>
                    <a:lstStyle/>
                    <a:p>
                      <a:pPr>
                        <a:spcBef>
                          <a:spcPts val="600"/>
                        </a:spcBef>
                        <a:spcAft>
                          <a:spcPts val="0"/>
                        </a:spcAft>
                      </a:pPr>
                      <a:r>
                        <a:rPr lang="en-US" sz="1600">
                          <a:effectLst/>
                        </a:rPr>
                        <a:t>2</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2.03</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Identifies and interprets relevant information and ideas from texts on familiar topics</a:t>
                      </a:r>
                      <a:endParaRPr lang="en-AU" sz="1400">
                        <a:effectLst/>
                        <a:latin typeface="Armada"/>
                        <a:ea typeface="SimSun"/>
                        <a:cs typeface="Armada"/>
                      </a:endParaRPr>
                    </a:p>
                  </a:txBody>
                  <a:tcPr marL="25400" marR="25400" marT="0" marB="0"/>
                </a:tc>
              </a:tr>
              <a:tr h="576064">
                <a:tc vMerge="1">
                  <a:txBody>
                    <a:bodyPr/>
                    <a:lstStyle/>
                    <a:p>
                      <a:endParaRPr lang="en-AU"/>
                    </a:p>
                  </a:txBody>
                  <a:tcPr/>
                </a:tc>
                <a:tc>
                  <a:txBody>
                    <a:bodyPr/>
                    <a:lstStyle/>
                    <a:p>
                      <a:pPr>
                        <a:spcBef>
                          <a:spcPts val="600"/>
                        </a:spcBef>
                        <a:spcAft>
                          <a:spcPts val="0"/>
                        </a:spcAft>
                      </a:pPr>
                      <a:r>
                        <a:rPr lang="en-US" sz="1600">
                          <a:effectLst/>
                        </a:rPr>
                        <a:t>2.04</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dirty="0">
                          <a:effectLst/>
                        </a:rPr>
                        <a:t>Uses a number of reading strategies to identify and interpret relevant information within familiar text types</a:t>
                      </a:r>
                      <a:endParaRPr lang="en-AU" sz="1400" dirty="0">
                        <a:effectLst/>
                        <a:latin typeface="Armada"/>
                        <a:ea typeface="SimSun"/>
                        <a:cs typeface="Armada"/>
                      </a:endParaRPr>
                    </a:p>
                  </a:txBody>
                  <a:tcPr marL="25400" marR="25400" marT="0" marB="0"/>
                </a:tc>
              </a:tr>
              <a:tr h="576064">
                <a:tc rowSpan="2">
                  <a:txBody>
                    <a:bodyPr/>
                    <a:lstStyle/>
                    <a:p>
                      <a:pPr>
                        <a:spcBef>
                          <a:spcPts val="600"/>
                        </a:spcBef>
                        <a:spcAft>
                          <a:spcPts val="0"/>
                        </a:spcAft>
                      </a:pPr>
                      <a:r>
                        <a:rPr lang="en-US" sz="1600">
                          <a:effectLst/>
                        </a:rPr>
                        <a:t>3</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dirty="0">
                          <a:effectLst/>
                        </a:rPr>
                        <a:t>3.03</a:t>
                      </a:r>
                      <a:endParaRPr lang="en-AU" sz="1400" dirty="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Evaluates and integrates information and ideas to construct meaning from a range of familiar, and some unfamiliar, texts and text types</a:t>
                      </a:r>
                      <a:endParaRPr lang="en-AU" sz="1400">
                        <a:effectLst/>
                        <a:latin typeface="Armada"/>
                        <a:ea typeface="SimSun"/>
                        <a:cs typeface="Armada"/>
                      </a:endParaRPr>
                    </a:p>
                  </a:txBody>
                  <a:tcPr marL="25400" marR="25400" marT="0" marB="0"/>
                </a:tc>
              </a:tr>
              <a:tr h="576064">
                <a:tc vMerge="1">
                  <a:txBody>
                    <a:bodyPr/>
                    <a:lstStyle/>
                    <a:p>
                      <a:endParaRPr lang="en-AU"/>
                    </a:p>
                  </a:txBody>
                  <a:tcPr/>
                </a:tc>
                <a:tc>
                  <a:txBody>
                    <a:bodyPr/>
                    <a:lstStyle/>
                    <a:p>
                      <a:pPr>
                        <a:spcBef>
                          <a:spcPts val="600"/>
                        </a:spcBef>
                        <a:spcAft>
                          <a:spcPts val="0"/>
                        </a:spcAft>
                      </a:pPr>
                      <a:r>
                        <a:rPr lang="en-US" sz="1600">
                          <a:effectLst/>
                        </a:rPr>
                        <a:t>3.04</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Selects and applies a range of reading strategies as appropriate to purpose and text type</a:t>
                      </a:r>
                      <a:endParaRPr lang="en-AU" sz="1400">
                        <a:effectLst/>
                        <a:latin typeface="Armada"/>
                        <a:ea typeface="SimSun"/>
                        <a:cs typeface="Armada"/>
                      </a:endParaRPr>
                    </a:p>
                  </a:txBody>
                  <a:tcPr marL="25400" marR="25400" marT="0" marB="0"/>
                </a:tc>
              </a:tr>
              <a:tr h="288032">
                <a:tc rowSpan="2">
                  <a:txBody>
                    <a:bodyPr/>
                    <a:lstStyle/>
                    <a:p>
                      <a:pPr>
                        <a:spcBef>
                          <a:spcPts val="600"/>
                        </a:spcBef>
                        <a:spcAft>
                          <a:spcPts val="0"/>
                        </a:spcAft>
                      </a:pPr>
                      <a:r>
                        <a:rPr lang="en-US" sz="1600">
                          <a:effectLst/>
                        </a:rPr>
                        <a:t>4</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4.03</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Interprets and critically analyses complex texts</a:t>
                      </a:r>
                      <a:endParaRPr lang="en-AU" sz="1400">
                        <a:effectLst/>
                        <a:latin typeface="Armada"/>
                        <a:ea typeface="SimSun"/>
                        <a:cs typeface="Armada"/>
                      </a:endParaRPr>
                    </a:p>
                  </a:txBody>
                  <a:tcPr marL="25400" marR="25400" marT="0" marB="0"/>
                </a:tc>
              </a:tr>
              <a:tr h="288032">
                <a:tc vMerge="1">
                  <a:txBody>
                    <a:bodyPr/>
                    <a:lstStyle/>
                    <a:p>
                      <a:endParaRPr lang="en-AU"/>
                    </a:p>
                  </a:txBody>
                  <a:tcPr/>
                </a:tc>
                <a:tc>
                  <a:txBody>
                    <a:bodyPr/>
                    <a:lstStyle/>
                    <a:p>
                      <a:pPr>
                        <a:spcBef>
                          <a:spcPts val="600"/>
                        </a:spcBef>
                        <a:spcAft>
                          <a:spcPts val="0"/>
                        </a:spcAft>
                      </a:pPr>
                      <a:r>
                        <a:rPr lang="en-US" sz="1600">
                          <a:effectLst/>
                        </a:rPr>
                        <a:t>4.04</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Applies appropriate strategies to construct meaning from complex texts</a:t>
                      </a:r>
                      <a:endParaRPr lang="en-AU" sz="1400">
                        <a:effectLst/>
                        <a:latin typeface="Armada"/>
                        <a:ea typeface="SimSun"/>
                        <a:cs typeface="Armada"/>
                      </a:endParaRPr>
                    </a:p>
                  </a:txBody>
                  <a:tcPr marL="25400" marR="25400" marT="0" marB="0"/>
                </a:tc>
              </a:tr>
              <a:tr h="576064">
                <a:tc rowSpan="2">
                  <a:txBody>
                    <a:bodyPr/>
                    <a:lstStyle/>
                    <a:p>
                      <a:pPr>
                        <a:spcBef>
                          <a:spcPts val="600"/>
                        </a:spcBef>
                        <a:spcAft>
                          <a:spcPts val="0"/>
                        </a:spcAft>
                      </a:pPr>
                      <a:r>
                        <a:rPr lang="en-US" sz="1600">
                          <a:effectLst/>
                        </a:rPr>
                        <a:t>5</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5.03</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a:effectLst/>
                        </a:rPr>
                        <a:t>Organises, evaluates and critiques ideas and information from a range of complex texts</a:t>
                      </a:r>
                      <a:endParaRPr lang="en-AU" sz="1400">
                        <a:effectLst/>
                        <a:latin typeface="Armada"/>
                        <a:ea typeface="SimSun"/>
                        <a:cs typeface="Armada"/>
                      </a:endParaRPr>
                    </a:p>
                  </a:txBody>
                  <a:tcPr marL="25400" marR="25400" marT="0" marB="0"/>
                </a:tc>
              </a:tr>
              <a:tr h="576064">
                <a:tc vMerge="1">
                  <a:txBody>
                    <a:bodyPr/>
                    <a:lstStyle/>
                    <a:p>
                      <a:endParaRPr lang="en-AU"/>
                    </a:p>
                  </a:txBody>
                  <a:tcPr/>
                </a:tc>
                <a:tc>
                  <a:txBody>
                    <a:bodyPr/>
                    <a:lstStyle/>
                    <a:p>
                      <a:pPr>
                        <a:spcBef>
                          <a:spcPts val="600"/>
                        </a:spcBef>
                        <a:spcAft>
                          <a:spcPts val="0"/>
                        </a:spcAft>
                      </a:pPr>
                      <a:r>
                        <a:rPr lang="en-US" sz="1600">
                          <a:effectLst/>
                        </a:rPr>
                        <a:t>5.04</a:t>
                      </a:r>
                      <a:endParaRPr lang="en-AU" sz="1400">
                        <a:effectLst/>
                        <a:latin typeface="Armada"/>
                        <a:ea typeface="SimSun"/>
                        <a:cs typeface="Armada"/>
                      </a:endParaRPr>
                    </a:p>
                  </a:txBody>
                  <a:tcPr marL="25400" marR="25400" marT="0" marB="0"/>
                </a:tc>
                <a:tc>
                  <a:txBody>
                    <a:bodyPr/>
                    <a:lstStyle/>
                    <a:p>
                      <a:pPr>
                        <a:spcBef>
                          <a:spcPts val="600"/>
                        </a:spcBef>
                        <a:spcAft>
                          <a:spcPts val="0"/>
                        </a:spcAft>
                      </a:pPr>
                      <a:r>
                        <a:rPr lang="en-US" sz="1600" dirty="0">
                          <a:effectLst/>
                        </a:rPr>
                        <a:t>Draws on a broad range of strategies to build and maintain understanding throughout complex texts</a:t>
                      </a:r>
                      <a:endParaRPr lang="en-AU" sz="1400" dirty="0">
                        <a:effectLst/>
                        <a:latin typeface="Armada"/>
                        <a:ea typeface="SimSun"/>
                        <a:cs typeface="Armada"/>
                      </a:endParaRPr>
                    </a:p>
                  </a:txBody>
                  <a:tcPr marL="25400" marR="25400" marT="0" marB="0"/>
                </a:tc>
              </a:tr>
            </a:tbl>
          </a:graphicData>
        </a:graphic>
      </p:graphicFrame>
    </p:spTree>
    <p:extLst>
      <p:ext uri="{BB962C8B-B14F-4D97-AF65-F5344CB8AC3E}">
        <p14:creationId xmlns:p14="http://schemas.microsoft.com/office/powerpoint/2010/main" val="127232071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8.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TAELLN401A Address adult language, literacy and numeracy skills  &amp;quot;&quot;/&gt;&lt;property id=&quot;20307&quot; value=&quot;256&quot;/&gt;&lt;/object&gt;&lt;object type=&quot;3&quot; unique_id=&quot;10005&quot;&gt;&lt;property id=&quot;20148&quot; value=&quot;5&quot;/&gt;&lt;property id=&quot;20300&quot; value=&quot;Slide 3 - &amp;quot;Language, literacy and numeracy (LLN) &amp;quot;&quot;/&gt;&lt;property id=&quot;20307&quot; value=&quot;257&quot;/&gt;&lt;/object&gt;&lt;object type=&quot;3&quot; unique_id=&quot;10006&quot;&gt;&lt;property id=&quot;20148&quot; value=&quot;5&quot;/&gt;&lt;property id=&quot;20300&quot; value=&quot;Slide 4 - &amp;quot;Language, literacy and numeracy (LLN) &amp;quot;&quot;/&gt;&lt;property id=&quot;20307&quot; value=&quot;258&quot;/&gt;&lt;/object&gt;&lt;object type=&quot;3&quot; unique_id=&quot;10007&quot;&gt;&lt;property id=&quot;20148&quot; value=&quot;5&quot;/&gt;&lt;property id=&quot;20300&quot; value=&quot;Slide 5 - &amp;quot;Australian Core Skills Framework (ACSF)&amp;quot;&quot;/&gt;&lt;property id=&quot;20307&quot; value=&quot;259&quot;/&gt;&lt;/object&gt;&lt;object type=&quot;3&quot; unique_id=&quot;10008&quot;&gt;&lt;property id=&quot;20148&quot; value=&quot;5&quot;/&gt;&lt;property id=&quot;20300&quot; value=&quot;Slide 6 - &amp;quot;Australian Core Skills Framework (ACSF)&amp;quot;&quot;/&gt;&lt;property id=&quot;20307&quot; value=&quot;260&quot;/&gt;&lt;/object&gt;&lt;object type=&quot;3&quot; unique_id=&quot;10009&quot;&gt;&lt;property id=&quot;20148&quot; value=&quot;5&quot;/&gt;&lt;property id=&quot;20300&quot; value=&quot;Slide 7 - &amp;quot;Australian Core Skills Framework (ACSF)&amp;quot;&quot;/&gt;&lt;property id=&quot;20307&quot; value=&quot;261&quot;/&gt;&lt;/object&gt;&lt;object type=&quot;3&quot; unique_id=&quot;10010&quot;&gt;&lt;property id=&quot;20148&quot; value=&quot;5&quot;/&gt;&lt;property id=&quot;20300&quot; value=&quot;Slide 8&quot;/&gt;&lt;property id=&quot;20307&quot; value=&quot;262&quot;/&gt;&lt;/object&gt;&lt;object type=&quot;3&quot; unique_id=&quot;10011&quot;&gt;&lt;property id=&quot;20148&quot; value=&quot;5&quot;/&gt;&lt;property id=&quot;20300&quot; value=&quot;Slide 9&quot;/&gt;&lt;property id=&quot;20307&quot; value=&quot;263&quot;/&gt;&lt;/object&gt;&lt;object type=&quot;3&quot; unique_id=&quot;10012&quot;&gt;&lt;property id=&quot;20148&quot; value=&quot;5&quot;/&gt;&lt;property id=&quot;20300&quot; value=&quot;Slide 10&quot;/&gt;&lt;property id=&quot;20307&quot; value=&quot;264&quot;/&gt;&lt;/object&gt;&lt;object type=&quot;3&quot; unique_id=&quot;10013&quot;&gt;&lt;property id=&quot;20148&quot; value=&quot;5&quot;/&gt;&lt;property id=&quot;20300&quot; value=&quot;Slide 11&quot;/&gt;&lt;property id=&quot;20307&quot; value=&quot;265&quot;/&gt;&lt;/object&gt;&lt;object type=&quot;3&quot; unique_id=&quot;10014&quot;&gt;&lt;property id=&quot;20148&quot; value=&quot;5&quot;/&gt;&lt;property id=&quot;20300&quot; value=&quot;Slide 12&quot;/&gt;&lt;property id=&quot;20307&quot; value=&quot;266&quot;/&gt;&lt;/object&gt;&lt;object type=&quot;3&quot; unique_id=&quot;10015&quot;&gt;&lt;property id=&quot;20148&quot; value=&quot;5&quot;/&gt;&lt;property id=&quot;20300&quot; value=&quot;Slide 13 - &amp;quot;LLN Specialist&amp;quot;&quot;/&gt;&lt;property id=&quot;20307&quot; value=&quot;267&quot;/&gt;&lt;/object&gt;&lt;object type=&quot;3&quot; unique_id=&quot;10016&quot;&gt;&lt;property id=&quot;20148&quot; value=&quot;5&quot;/&gt;&lt;property id=&quot;20300&quot; value=&quot;Slide 14 - &amp;quot;LLN specialist assistance&amp;quot;&quot;/&gt;&lt;property id=&quot;20307&quot; value=&quot;268&quot;/&gt;&lt;/object&gt;&lt;object type=&quot;3&quot; unique_id=&quot;10062&quot;&gt;&lt;property id=&quot;20148&quot; value=&quot;5&quot;/&gt;&lt;property id=&quot;20300&quot; value=&quot;Slide 2 - &amp;quot;Assessment&amp;quot;&quot;/&gt;&lt;property id=&quot;20307&quot; value=&quot;269&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39</TotalTime>
  <Words>1280</Words>
  <Application>Microsoft Office PowerPoint</Application>
  <PresentationFormat>On-screen Show (4:3)</PresentationFormat>
  <Paragraphs>224</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Flow</vt:lpstr>
      <vt:lpstr>TAELLN401A Address adult language, literacy and numeracy skills  </vt:lpstr>
      <vt:lpstr>Assessment</vt:lpstr>
      <vt:lpstr>Language, literacy and numeracy (LLN) </vt:lpstr>
      <vt:lpstr>Language, literacy and numeracy (LLN) </vt:lpstr>
      <vt:lpstr>Australian Core Skills Framework (ACSF)</vt:lpstr>
      <vt:lpstr>Australian Core Skills Framework (ACSF)</vt:lpstr>
      <vt:lpstr>Australian Core Skills Framework (ACSF)</vt:lpstr>
      <vt:lpstr>PowerPoint Presentation</vt:lpstr>
      <vt:lpstr>PowerPoint Presentation</vt:lpstr>
      <vt:lpstr>PowerPoint Presentation</vt:lpstr>
      <vt:lpstr>PowerPoint Presentation</vt:lpstr>
      <vt:lpstr>PowerPoint Presentation</vt:lpstr>
      <vt:lpstr>LLN Specialist</vt:lpstr>
      <vt:lpstr>LLN specialist assistance</vt:lpstr>
    </vt:vector>
  </TitlesOfParts>
  <Company>NMIT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TAELLN401A - Address adult language, literacy and numeracy skills</dc:title>
  <dc:creator>Graham Dobb</dc:creator>
  <cp:lastModifiedBy>Graham Dobb</cp:lastModifiedBy>
  <cp:revision>7</cp:revision>
  <dcterms:created xsi:type="dcterms:W3CDTF">2013-05-30T05:50:35Z</dcterms:created>
  <dcterms:modified xsi:type="dcterms:W3CDTF">2013-06-03T03:13:46Z</dcterms:modified>
</cp:coreProperties>
</file>